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.xml" ContentType="application/vnd.openxmlformats-officedocument.presentationml.notesSlide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3.xml" ContentType="application/vnd.openxmlformats-officedocument.presentationml.notesSlid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4.xml" ContentType="application/vnd.openxmlformats-officedocument.presentationml.notesSlide+xml"/>
  <Override PartName="/ppt/charts/chart14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5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5.xml" ContentType="application/vnd.openxmlformats-officedocument.presentationml.notesSlide+xml"/>
  <Override PartName="/ppt/charts/chart16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7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8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40"/>
  </p:notesMasterIdLst>
  <p:sldIdLst>
    <p:sldId id="333" r:id="rId2"/>
    <p:sldId id="421" r:id="rId3"/>
    <p:sldId id="445" r:id="rId4"/>
    <p:sldId id="459" r:id="rId5"/>
    <p:sldId id="460" r:id="rId6"/>
    <p:sldId id="458" r:id="rId7"/>
    <p:sldId id="418" r:id="rId8"/>
    <p:sldId id="419" r:id="rId9"/>
    <p:sldId id="407" r:id="rId10"/>
    <p:sldId id="436" r:id="rId11"/>
    <p:sldId id="440" r:id="rId12"/>
    <p:sldId id="437" r:id="rId13"/>
    <p:sldId id="439" r:id="rId14"/>
    <p:sldId id="420" r:id="rId15"/>
    <p:sldId id="423" r:id="rId16"/>
    <p:sldId id="441" r:id="rId17"/>
    <p:sldId id="442" r:id="rId18"/>
    <p:sldId id="408" r:id="rId19"/>
    <p:sldId id="413" r:id="rId20"/>
    <p:sldId id="425" r:id="rId21"/>
    <p:sldId id="426" r:id="rId22"/>
    <p:sldId id="428" r:id="rId23"/>
    <p:sldId id="396" r:id="rId24"/>
    <p:sldId id="435" r:id="rId25"/>
    <p:sldId id="432" r:id="rId26"/>
    <p:sldId id="434" r:id="rId27"/>
    <p:sldId id="443" r:id="rId28"/>
    <p:sldId id="446" r:id="rId29"/>
    <p:sldId id="447" r:id="rId30"/>
    <p:sldId id="427" r:id="rId31"/>
    <p:sldId id="449" r:id="rId32"/>
    <p:sldId id="450" r:id="rId33"/>
    <p:sldId id="453" r:id="rId34"/>
    <p:sldId id="454" r:id="rId35"/>
    <p:sldId id="429" r:id="rId36"/>
    <p:sldId id="455" r:id="rId37"/>
    <p:sldId id="457" r:id="rId38"/>
    <p:sldId id="403" r:id="rId39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E2C500"/>
    <a:srgbClr val="5AA6A2"/>
    <a:srgbClr val="A5501B"/>
    <a:srgbClr val="DAE8B6"/>
    <a:srgbClr val="FF99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0785" autoAdjust="0"/>
  </p:normalViewPr>
  <p:slideViewPr>
    <p:cSldViewPr snapToGrid="0">
      <p:cViewPr varScale="1">
        <p:scale>
          <a:sx n="76" d="100"/>
          <a:sy n="76" d="100"/>
        </p:scale>
        <p:origin x="758" y="67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0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3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4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6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7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7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BD-484A-80BD-BE996B96438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BD-484A-80BD-BE996B9643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BD-484A-80BD-BE996B9643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BD-484A-80BD-BE996B964380}"/>
              </c:ext>
            </c:extLst>
          </c:dPt>
          <c:dLbls>
            <c:dLbl>
              <c:idx val="2"/>
              <c:layout/>
              <c:tx>
                <c:rich>
                  <a:bodyPr/>
                  <a:lstStyle/>
                  <a:p>
                    <a:fld id="{987C9C82-20AF-4C2F-A435-915126BF7344}" type="VALUE">
                      <a:rPr lang="en-US" sz="1800"/>
                      <a:pPr/>
                      <a:t>[ЗНАЧЕНИЕ]</a:t>
                    </a:fld>
                    <a:endParaRPr lang="ru-RU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0BD-484A-80BD-BE996B964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выполнившие на "5"</c:v>
                </c:pt>
                <c:pt idx="1">
                  <c:v>Выполнившие на "4"</c:v>
                </c:pt>
                <c:pt idx="2">
                  <c:v>Выполнившие на "3"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 formatCode="General">
                  <c:v>0</c:v>
                </c:pt>
                <c:pt idx="1">
                  <c:v>0.27300000000000002</c:v>
                </c:pt>
                <c:pt idx="2">
                  <c:v>0.72699999999999998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4F-489E-B4D7-730A8946376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Лист1!$A$2:$A$5</c:f>
              <c:strCache>
                <c:ptCount val="3"/>
                <c:pt idx="0">
                  <c:v>ОГЭ математика</c:v>
                </c:pt>
                <c:pt idx="2">
                  <c:v>ГВЭ математика       3,5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3.4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C3-428F-86D7-947C5DA4891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МР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ОГЭ математика</c:v>
                </c:pt>
                <c:pt idx="2">
                  <c:v>ГВЭ математика       3,5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3.2</c:v>
                </c:pt>
                <c:pt idx="2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C3-428F-86D7-947C5DA4891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 школе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ОГЭ математика</c:v>
                </c:pt>
                <c:pt idx="2">
                  <c:v>ГВЭ математика       3,5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C3-428F-86D7-947C5DA489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5426448"/>
        <c:axId val="435424808"/>
      </c:barChart>
      <c:catAx>
        <c:axId val="43542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5424808"/>
        <c:crosses val="autoZero"/>
        <c:auto val="1"/>
        <c:lblAlgn val="ctr"/>
        <c:lblOffset val="100"/>
        <c:noMultiLvlLbl val="0"/>
      </c:catAx>
      <c:valAx>
        <c:axId val="435424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5426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Лист1!$A$2:$A$5</c:f>
              <c:strCache>
                <c:ptCount val="3"/>
                <c:pt idx="0">
                  <c:v>ОГЭ русский язык</c:v>
                </c:pt>
                <c:pt idx="2">
                  <c:v>ГВЭ русский язык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3.6</c:v>
                </c:pt>
                <c:pt idx="2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B8-434C-8EBE-42AE3AE9541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МР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ОГЭ русский язык</c:v>
                </c:pt>
                <c:pt idx="2">
                  <c:v>ГВЭ русский язык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3.4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B8-434C-8EBE-42AE3AE9541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 школе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ОГЭ русский язык</c:v>
                </c:pt>
                <c:pt idx="2">
                  <c:v>ГВЭ русский язык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3.1</c:v>
                </c:pt>
                <c:pt idx="2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B8-434C-8EBE-42AE3AE954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2556360"/>
        <c:axId val="442552096"/>
      </c:barChart>
      <c:catAx>
        <c:axId val="442556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2552096"/>
        <c:crosses val="autoZero"/>
        <c:auto val="1"/>
        <c:lblAlgn val="ctr"/>
        <c:lblOffset val="100"/>
        <c:noMultiLvlLbl val="0"/>
      </c:catAx>
      <c:valAx>
        <c:axId val="442552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2556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Лист1!$A$2:$A$5</c:f>
              <c:strCache>
                <c:ptCount val="3"/>
                <c:pt idx="0">
                  <c:v>ОГЭ обществознание</c:v>
                </c:pt>
                <c:pt idx="2">
                  <c:v>ОГЭ физика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C3-428F-86D7-947C5DA4891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МР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ОГЭ обществознание</c:v>
                </c:pt>
                <c:pt idx="2">
                  <c:v>ОГЭ физика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C3-428F-86D7-947C5DA4891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 школе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ОГЭ обществознание</c:v>
                </c:pt>
                <c:pt idx="2">
                  <c:v>ОГЭ физика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3.1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C3-428F-86D7-947C5DA489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5426448"/>
        <c:axId val="435424808"/>
      </c:barChart>
      <c:catAx>
        <c:axId val="43542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5424808"/>
        <c:crosses val="autoZero"/>
        <c:auto val="1"/>
        <c:lblAlgn val="ctr"/>
        <c:lblOffset val="100"/>
        <c:noMultiLvlLbl val="0"/>
      </c:catAx>
      <c:valAx>
        <c:axId val="435424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5426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Лист1!$A$2:$A$5</c:f>
              <c:strCache>
                <c:ptCount val="3"/>
                <c:pt idx="0">
                  <c:v>ОГЭ биология</c:v>
                </c:pt>
                <c:pt idx="2">
                  <c:v> ОГЭ химия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3.7</c:v>
                </c:pt>
                <c:pt idx="2">
                  <c:v>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B8-434C-8EBE-42AE3AE9541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МР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ОГЭ биология</c:v>
                </c:pt>
                <c:pt idx="2">
                  <c:v> ОГЭ химия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3.8</c:v>
                </c:pt>
                <c:pt idx="2">
                  <c:v>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B8-434C-8EBE-42AE3AE9541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 школе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ОГЭ биология</c:v>
                </c:pt>
                <c:pt idx="2">
                  <c:v> ОГЭ химия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3.3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B8-434C-8EBE-42AE3AE954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2556360"/>
        <c:axId val="442552096"/>
      </c:barChart>
      <c:catAx>
        <c:axId val="442556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2552096"/>
        <c:crosses val="autoZero"/>
        <c:auto val="1"/>
        <c:lblAlgn val="ctr"/>
        <c:lblOffset val="100"/>
        <c:noMultiLvlLbl val="0"/>
      </c:catAx>
      <c:valAx>
        <c:axId val="442552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2556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Лист1!$A$2:$A$5</c:f>
              <c:strCache>
                <c:ptCount val="3"/>
                <c:pt idx="0">
                  <c:v>ОГЭ информатика</c:v>
                </c:pt>
                <c:pt idx="2">
                  <c:v>ОГЭ родной татарский язык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3.4</c:v>
                </c:pt>
                <c:pt idx="2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C3-428F-86D7-947C5DA4891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МР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ОГЭ информатика</c:v>
                </c:pt>
                <c:pt idx="2">
                  <c:v>ОГЭ родной татарский язык 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</c:v>
                </c:pt>
                <c:pt idx="1">
                  <c:v>3.1</c:v>
                </c:pt>
                <c:pt idx="2">
                  <c:v>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7C3-428F-86D7-947C5DA4891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 школе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ОГЭ информатика</c:v>
                </c:pt>
                <c:pt idx="2">
                  <c:v>ОГЭ родной татарский язык 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</c:v>
                </c:pt>
                <c:pt idx="2">
                  <c:v>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7C3-428F-86D7-947C5DA489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5426448"/>
        <c:axId val="435424808"/>
      </c:barChart>
      <c:catAx>
        <c:axId val="43542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5424808"/>
        <c:crosses val="autoZero"/>
        <c:auto val="1"/>
        <c:lblAlgn val="ctr"/>
        <c:lblOffset val="100"/>
        <c:noMultiLvlLbl val="0"/>
      </c:catAx>
      <c:valAx>
        <c:axId val="435424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35426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Лист1!$A$2:$A$5</c:f>
              <c:strCache>
                <c:ptCount val="1"/>
                <c:pt idx="0">
                  <c:v>ОГЭ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B8-434C-8EBE-42AE3AE9541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МР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ОГЭ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B8-434C-8EBE-42AE3AE9541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по школе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1"/>
                <c:pt idx="0">
                  <c:v>ОГЭ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B8-434C-8EBE-42AE3AE9541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42556360"/>
        <c:axId val="442552096"/>
      </c:barChart>
      <c:catAx>
        <c:axId val="442556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2552096"/>
        <c:crosses val="autoZero"/>
        <c:auto val="1"/>
        <c:lblAlgn val="ctr"/>
        <c:lblOffset val="100"/>
        <c:noMultiLvlLbl val="0"/>
      </c:catAx>
      <c:valAx>
        <c:axId val="4425520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425563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Результаты ОГЭ за  2018, 2019, 2021, 2022 г.г.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4.3100120297462824E-2"/>
          <c:y val="0.13608692868812106"/>
          <c:w val="0.9476406204432779"/>
          <c:h val="0.712967289426867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География</c:v>
                </c:pt>
                <c:pt idx="3">
                  <c:v>Обществознание</c:v>
                </c:pt>
                <c:pt idx="4">
                  <c:v>Биология</c:v>
                </c:pt>
                <c:pt idx="5">
                  <c:v>Химия</c:v>
                </c:pt>
                <c:pt idx="6">
                  <c:v>Информатика</c:v>
                </c:pt>
                <c:pt idx="7">
                  <c:v>Родной язык</c:v>
                </c:pt>
                <c:pt idx="8">
                  <c:v>Физика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75</c:v>
                </c:pt>
                <c:pt idx="1">
                  <c:v>92</c:v>
                </c:pt>
                <c:pt idx="2">
                  <c:v>80</c:v>
                </c:pt>
                <c:pt idx="3">
                  <c:v>78</c:v>
                </c:pt>
                <c:pt idx="4">
                  <c:v>67</c:v>
                </c:pt>
                <c:pt idx="5">
                  <c:v>100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16-44CD-8BDA-A7DA3915E32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География</c:v>
                </c:pt>
                <c:pt idx="3">
                  <c:v>Обществознание</c:v>
                </c:pt>
                <c:pt idx="4">
                  <c:v>Биология</c:v>
                </c:pt>
                <c:pt idx="5">
                  <c:v>Химия</c:v>
                </c:pt>
                <c:pt idx="6">
                  <c:v>Информатика</c:v>
                </c:pt>
                <c:pt idx="7">
                  <c:v>Родной язык</c:v>
                </c:pt>
                <c:pt idx="8">
                  <c:v>Физика</c:v>
                </c:pt>
              </c:strCache>
            </c:strRef>
          </c:cat>
          <c:val>
            <c:numRef>
              <c:f>Лист1!$C$2:$C$10</c:f>
              <c:numCache>
                <c:formatCode>General</c:formatCode>
                <c:ptCount val="9"/>
                <c:pt idx="0">
                  <c:v>33.299999999999997</c:v>
                </c:pt>
                <c:pt idx="1">
                  <c:v>67</c:v>
                </c:pt>
                <c:pt idx="2">
                  <c:v>75</c:v>
                </c:pt>
                <c:pt idx="3">
                  <c:v>100</c:v>
                </c:pt>
                <c:pt idx="4">
                  <c:v>100</c:v>
                </c:pt>
                <c:pt idx="5">
                  <c:v>0</c:v>
                </c:pt>
                <c:pt idx="6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16-44CD-8BDA-A7DA3915E32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География</c:v>
                </c:pt>
                <c:pt idx="3">
                  <c:v>Обществознание</c:v>
                </c:pt>
                <c:pt idx="4">
                  <c:v>Биология</c:v>
                </c:pt>
                <c:pt idx="5">
                  <c:v>Химия</c:v>
                </c:pt>
                <c:pt idx="6">
                  <c:v>Информатика</c:v>
                </c:pt>
                <c:pt idx="7">
                  <c:v>Родной язык</c:v>
                </c:pt>
                <c:pt idx="8">
                  <c:v>Физика</c:v>
                </c:pt>
              </c:strCache>
            </c:strRef>
          </c:cat>
          <c:val>
            <c:numRef>
              <c:f>Лист1!$D$2:$D$10</c:f>
              <c:numCache>
                <c:formatCode>General</c:formatCode>
                <c:ptCount val="9"/>
                <c:pt idx="0">
                  <c:v>57</c:v>
                </c:pt>
                <c:pt idx="1">
                  <c:v>85.7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E16-44CD-8BDA-A7DA3915E32D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География</c:v>
                </c:pt>
                <c:pt idx="3">
                  <c:v>Обществознание</c:v>
                </c:pt>
                <c:pt idx="4">
                  <c:v>Биология</c:v>
                </c:pt>
                <c:pt idx="5">
                  <c:v>Химия</c:v>
                </c:pt>
                <c:pt idx="6">
                  <c:v>Информатика</c:v>
                </c:pt>
                <c:pt idx="7">
                  <c:v>Родной язык</c:v>
                </c:pt>
                <c:pt idx="8">
                  <c:v>Физика</c:v>
                </c:pt>
              </c:strCache>
            </c:strRef>
          </c:cat>
          <c:val>
            <c:numRef>
              <c:f>Лист1!$E$2:$E$10</c:f>
              <c:numCache>
                <c:formatCode>General</c:formatCode>
                <c:ptCount val="9"/>
                <c:pt idx="0">
                  <c:v>12.5</c:v>
                </c:pt>
                <c:pt idx="1">
                  <c:v>18.8</c:v>
                </c:pt>
                <c:pt idx="2">
                  <c:v>33</c:v>
                </c:pt>
                <c:pt idx="3">
                  <c:v>30.8</c:v>
                </c:pt>
                <c:pt idx="4">
                  <c:v>20</c:v>
                </c:pt>
                <c:pt idx="6">
                  <c:v>0</c:v>
                </c:pt>
                <c:pt idx="7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D9-43BB-A982-C2A644E0820F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Лист1!$A$2:$A$10</c:f>
              <c:strCache>
                <c:ptCount val="9"/>
                <c:pt idx="0">
                  <c:v>Русский язык</c:v>
                </c:pt>
                <c:pt idx="1">
                  <c:v>Математика</c:v>
                </c:pt>
                <c:pt idx="2">
                  <c:v>География</c:v>
                </c:pt>
                <c:pt idx="3">
                  <c:v>Обществознание</c:v>
                </c:pt>
                <c:pt idx="4">
                  <c:v>Биология</c:v>
                </c:pt>
                <c:pt idx="5">
                  <c:v>Химия</c:v>
                </c:pt>
                <c:pt idx="6">
                  <c:v>Информатика</c:v>
                </c:pt>
                <c:pt idx="7">
                  <c:v>Родной язык</c:v>
                </c:pt>
                <c:pt idx="8">
                  <c:v>Физика</c:v>
                </c:pt>
              </c:strCache>
            </c:strRef>
          </c:cat>
          <c:val>
            <c:numRef>
              <c:f>Лист1!$F$2:$F$10</c:f>
              <c:numCache>
                <c:formatCode>General</c:formatCode>
                <c:ptCount val="9"/>
                <c:pt idx="0">
                  <c:v>13</c:v>
                </c:pt>
                <c:pt idx="1">
                  <c:v>26</c:v>
                </c:pt>
                <c:pt idx="2">
                  <c:v>33.299999999999997</c:v>
                </c:pt>
                <c:pt idx="3">
                  <c:v>11.1</c:v>
                </c:pt>
                <c:pt idx="4">
                  <c:v>33.299999999999997</c:v>
                </c:pt>
                <c:pt idx="5">
                  <c:v>100</c:v>
                </c:pt>
                <c:pt idx="6">
                  <c:v>0</c:v>
                </c:pt>
                <c:pt idx="7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62-4FAA-A274-0B75B5827B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72961672"/>
        <c:axId val="372962984"/>
      </c:barChart>
      <c:catAx>
        <c:axId val="372961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962984"/>
        <c:crosses val="autoZero"/>
        <c:auto val="1"/>
        <c:lblAlgn val="ctr"/>
        <c:lblOffset val="100"/>
        <c:noMultiLvlLbl val="0"/>
      </c:catAx>
      <c:valAx>
        <c:axId val="372962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9616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1.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BF-4A5C-B85E-89B3C5A375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BF-4A5C-B85E-89B3C5A375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3BF-4A5C-B85E-89B3C5A375C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3BF-4A5C-B85E-89B3C5A375CD}"/>
              </c:ext>
            </c:extLst>
          </c:dPt>
          <c:cat>
            <c:strRef>
              <c:f>Лист1!$A$2:$A$5</c:f>
              <c:strCache>
                <c:ptCount val="3"/>
                <c:pt idx="0">
                  <c:v>Удовлетворены 47%</c:v>
                </c:pt>
                <c:pt idx="1">
                  <c:v>Частично удовлетворены 43 %</c:v>
                </c:pt>
                <c:pt idx="2">
                  <c:v>Неудовлетворены 10%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8-83BF-4A5C-B85E-89B3C5A375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1.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3BF-4A5C-B85E-89B3C5A375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3BF-4A5C-B85E-89B3C5A375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3BF-4A5C-B85E-89B3C5A375C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3BF-4A5C-B85E-89B3C5A375CD}"/>
              </c:ext>
            </c:extLst>
          </c:dPt>
          <c:cat>
            <c:strRef>
              <c:f>Лист1!$A$2:$A$5</c:f>
              <c:strCache>
                <c:ptCount val="3"/>
                <c:pt idx="0">
                  <c:v>Удовлетворены 47%</c:v>
                </c:pt>
                <c:pt idx="1">
                  <c:v>Частично удовлетворены 43 %</c:v>
                </c:pt>
                <c:pt idx="2">
                  <c:v>Неудовлетворены 10%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8-83BF-4A5C-B85E-89B3C5A375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0B-41E8-AC70-9873920E60E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0B-41E8-AC70-9873920E60E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90B-41E8-AC70-9873920E60E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0B-41E8-AC70-9873920E60E1}"/>
              </c:ext>
            </c:extLst>
          </c:dPt>
          <c:dLbls>
            <c:delete val="1"/>
          </c:dLbls>
          <c:cat>
            <c:strRef>
              <c:f>Лист1!$A$2:$A$5</c:f>
              <c:strCache>
                <c:ptCount val="3"/>
                <c:pt idx="0">
                  <c:v>выполнившие на "5"</c:v>
                </c:pt>
                <c:pt idx="1">
                  <c:v>Выполнившие на "4"</c:v>
                </c:pt>
                <c:pt idx="2">
                  <c:v>Выполнившие на "3"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</c:v>
                </c:pt>
                <c:pt idx="2" formatCode="0%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7F-49F3-9715-E1AEDE295F0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E4AF-49BC-B975-4D3CEEB91E8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E4AF-49BC-B975-4D3CEEB91E8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AF-49BC-B975-4D3CEEB91E8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E43-4E44-9BBE-CF8D3FCB51C4}"/>
              </c:ext>
            </c:extLst>
          </c:dPt>
          <c:dLbls>
            <c:dLbl>
              <c:idx val="0"/>
              <c:layout>
                <c:manualLayout>
                  <c:x val="-2.3577952423776385E-2"/>
                  <c:y val="8.138643625757771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5A0C10C-9F6B-41C7-B88E-DFFE1DD27C06}" type="VALUE">
                      <a:rPr lang="en-US" sz="1600"/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138519542223842"/>
                      <c:h val="0.1708641709553151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E4AF-49BC-B975-4D3CEEB91E81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26CFE74-5E0B-47D2-902C-210A3E84D3F1}" type="VALUE">
                      <a:rPr lang="en-US" sz="2400"/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4AF-49BC-B975-4D3CEEB91E81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6515BF6-CBAF-4CD2-9A2F-BF75CFAF2D35}" type="VALUE">
                      <a:rPr lang="en-US" sz="2400"/>
                      <a:pPr>
                        <a:defRPr sz="2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4AF-49BC-B975-4D3CEEB91E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выполнившие на "5"</c:v>
                </c:pt>
                <c:pt idx="1">
                  <c:v>Выполнившие на "4"</c:v>
                </c:pt>
                <c:pt idx="2">
                  <c:v>Выполнившие на "3"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13.6</c:v>
                </c:pt>
                <c:pt idx="2">
                  <c:v>87.5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AF-49BC-B975-4D3CEEB91E81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F0D-4A69-9BB5-EDF38240D2B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D29-4143-9287-E6431E5068B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D29-4143-9287-E6431E5068B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F0D-4A69-9BB5-EDF38240D2BA}"/>
              </c:ext>
            </c:extLst>
          </c:dPt>
          <c:dLbls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B83EC2C-DEA3-4F0F-8499-E53A06B2708F}" type="VALUE">
                      <a:rPr lang="en-US" sz="3200"/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D29-4143-9287-E6431E5068B9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97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B47DF5F-E08C-4637-AA23-211AF22590B8}" type="VALUE">
                      <a:rPr lang="en-US" sz="2800"/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D29-4143-9287-E6431E506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выполнившие на "5"</c:v>
                </c:pt>
                <c:pt idx="1">
                  <c:v>выполнившие на "4"</c:v>
                </c:pt>
                <c:pt idx="2">
                  <c:v>выполнившие на "3"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.00%">
                  <c:v>0.33</c:v>
                </c:pt>
                <c:pt idx="2" formatCode="0%">
                  <c:v>0.66700000000000004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29-4143-9287-E6431E5068B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800" dirty="0" smtClean="0"/>
              <a:t>Сдали</a:t>
            </a:r>
            <a:r>
              <a:rPr lang="ru-RU" sz="2800" baseline="0" dirty="0" smtClean="0"/>
              <a:t> 9 обучающихся</a:t>
            </a:r>
          </a:p>
          <a:p>
            <a:pPr>
              <a:defRPr/>
            </a:pPr>
            <a:r>
              <a:rPr lang="ru-RU" sz="2800" baseline="0" dirty="0" smtClean="0"/>
              <a:t>На «5»-0, на «4»-1(11,1%), на «3»-8 (88,9%)</a:t>
            </a:r>
            <a:endParaRPr lang="ru-RU" sz="2800" dirty="0"/>
          </a:p>
        </c:rich>
      </c:tx>
      <c:layout>
        <c:manualLayout>
          <c:xMode val="edge"/>
          <c:yMode val="edge"/>
          <c:x val="0.18485536964129481"/>
          <c:y val="5.786619103998986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493-4927-AFB9-1D392016BB4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493-4927-AFB9-1D392016BB4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8F-4C8A-9249-D98F6ED1133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493-4927-AFB9-1D392016BB4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Выполнившие на "5"</c:v>
                </c:pt>
                <c:pt idx="1">
                  <c:v>Выполнившие на "4"</c:v>
                </c:pt>
                <c:pt idx="2">
                  <c:v>Выполнившие на "3"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 formatCode="General">
                  <c:v>0</c:v>
                </c:pt>
                <c:pt idx="1">
                  <c:v>0.111</c:v>
                </c:pt>
                <c:pt idx="2">
                  <c:v>0.69199999999999995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8F-4C8A-9249-D98F6ED113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/>
              <a:t>Сдали</a:t>
            </a:r>
            <a:r>
              <a:rPr lang="ru-RU" sz="2400" b="1" baseline="0" dirty="0" smtClean="0"/>
              <a:t> 9 обучающихся</a:t>
            </a:r>
          </a:p>
          <a:p>
            <a:pPr>
              <a:defRPr/>
            </a:pPr>
            <a:r>
              <a:rPr lang="ru-RU" sz="2400" b="1" baseline="0" dirty="0" smtClean="0"/>
              <a:t>На «5»-0, на «4»-3(33%), на «3»-6 (67%)</a:t>
            </a:r>
            <a:endParaRPr lang="ru-RU" sz="24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498-4E4D-A8D8-4DF7CCFE916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498-4E4D-A8D8-4DF7CCFE916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498-4E4D-A8D8-4DF7CCFE916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498-4E4D-A8D8-4DF7CCFE916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Выполнившие на "5"</c:v>
                </c:pt>
                <c:pt idx="1">
                  <c:v>Выполнившие на "4"</c:v>
                </c:pt>
                <c:pt idx="2">
                  <c:v>Выполнившие на "3"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0.05</c:v>
                </c:pt>
                <c:pt idx="1">
                  <c:v>0.3</c:v>
                </c:pt>
                <c:pt idx="2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28-4335-B9DE-86EF0E6EECF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/>
              <a:t>Сдали </a:t>
            </a:r>
            <a:r>
              <a:rPr lang="ru-RU" sz="2400" b="1" dirty="0" smtClean="0"/>
              <a:t>21 обучающихся</a:t>
            </a:r>
          </a:p>
          <a:p>
            <a:pPr>
              <a:defRPr/>
            </a:pPr>
            <a:r>
              <a:rPr lang="ru-RU" sz="2400" b="1" dirty="0" smtClean="0"/>
              <a:t>На «5»-1, на «4»-6 (33,3%), на «3»-13 (66,7%)</a:t>
            </a:r>
            <a:endParaRPr lang="ru-RU" sz="24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Сдали 6 обучающихся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509-49EB-BB61-6A5CE68A48D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509-49EB-BB61-6A5CE68A48D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509-49EB-BB61-6A5CE68A48D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509-49EB-BB61-6A5CE68A48D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3"/>
                <c:pt idx="0">
                  <c:v>Выполнившие на "5"</c:v>
                </c:pt>
                <c:pt idx="1">
                  <c:v>Выполнившие на "4"</c:v>
                </c:pt>
                <c:pt idx="2">
                  <c:v>Выполнившие на "3"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 formatCode="0%">
                  <c:v>0.05</c:v>
                </c:pt>
                <c:pt idx="1">
                  <c:v>0.3</c:v>
                </c:pt>
                <c:pt idx="2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43-4CD5-836D-F07928FE078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ОГЭ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Лист1!$A$2:$A$5</c:f>
              <c:strCache>
                <c:ptCount val="3"/>
                <c:pt idx="0">
                  <c:v>по РБ</c:v>
                </c:pt>
                <c:pt idx="1">
                  <c:v>по МР</c:v>
                </c:pt>
                <c:pt idx="2">
                  <c:v>По школе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3.4</c:v>
                </c:pt>
                <c:pt idx="1">
                  <c:v>3.2</c:v>
                </c:pt>
                <c:pt idx="2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0E-464F-BC0A-99CFD9B304A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ГВЭ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по РБ</c:v>
                </c:pt>
                <c:pt idx="1">
                  <c:v>по МР</c:v>
                </c:pt>
                <c:pt idx="2">
                  <c:v>По школе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3.4</c:v>
                </c:pt>
                <c:pt idx="1">
                  <c:v>3.4</c:v>
                </c:pt>
                <c:pt idx="2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0E-464F-BC0A-99CFD9B304A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по РБ</c:v>
                </c:pt>
                <c:pt idx="1">
                  <c:v>по МР</c:v>
                </c:pt>
                <c:pt idx="2">
                  <c:v>По школе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D80E-464F-BC0A-99CFD9B304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83950800"/>
        <c:axId val="483949488"/>
      </c:barChart>
      <c:catAx>
        <c:axId val="483950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3949488"/>
        <c:crosses val="autoZero"/>
        <c:auto val="1"/>
        <c:lblAlgn val="ctr"/>
        <c:lblOffset val="100"/>
        <c:noMultiLvlLbl val="0"/>
      </c:catAx>
      <c:valAx>
        <c:axId val="483949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3950800"/>
        <c:crosses val="autoZero"/>
        <c:crossBetween val="between"/>
      </c:valAx>
      <c:dTable>
        <c:showHorzBorder val="1"/>
        <c:showVertBorder val="1"/>
        <c:showOutline val="0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lt1"/>
      </a:solidFill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ОГЭ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Лист1!$A$2:$A$5</c:f>
              <c:strCache>
                <c:ptCount val="3"/>
                <c:pt idx="0">
                  <c:v>по РБ</c:v>
                </c:pt>
                <c:pt idx="1">
                  <c:v>по МР</c:v>
                </c:pt>
                <c:pt idx="2">
                  <c:v>по школе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3.8</c:v>
                </c:pt>
                <c:pt idx="1">
                  <c:v>3.5</c:v>
                </c:pt>
                <c:pt idx="2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65-4BDB-B683-5871DAEACAB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ГВЭ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по РБ</c:v>
                </c:pt>
                <c:pt idx="1">
                  <c:v>по МР</c:v>
                </c:pt>
                <c:pt idx="2">
                  <c:v>по школе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3.5</c:v>
                </c:pt>
                <c:pt idx="1">
                  <c:v>3.4</c:v>
                </c:pt>
                <c:pt idx="2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65-4BDB-B683-5871DAEACAB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3"/>
                <c:pt idx="0">
                  <c:v>по РБ</c:v>
                </c:pt>
                <c:pt idx="1">
                  <c:v>по МР</c:v>
                </c:pt>
                <c:pt idx="2">
                  <c:v>по школе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6C65-4BDB-B683-5871DAEACA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83995080"/>
        <c:axId val="483988520"/>
      </c:barChart>
      <c:catAx>
        <c:axId val="483995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3988520"/>
        <c:crosses val="autoZero"/>
        <c:auto val="1"/>
        <c:lblAlgn val="ctr"/>
        <c:lblOffset val="100"/>
        <c:noMultiLvlLbl val="0"/>
      </c:catAx>
      <c:valAx>
        <c:axId val="483988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839950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9CF84B-C11E-416F-9334-C2CB7CABA741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CC26FD-D028-4213-8A3D-7EE591F75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896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C26FD-D028-4213-8A3D-7EE591F7588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486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C26FD-D028-4213-8A3D-7EE591F7588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0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C26FD-D028-4213-8A3D-7EE591F7588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607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CC26FD-D028-4213-8A3D-7EE591F7588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14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CC26FD-D028-4213-8A3D-7EE591F7588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938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E89C06-4E12-4B65-957C-09070176EF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962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FC2CE4-F110-41E9-9391-2451A68512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244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FC2CE4-F110-41E9-9391-2451A68512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9853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FC2CE4-F110-41E9-9391-2451A68512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817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FC2CE4-F110-41E9-9391-2451A68512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6112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FC2CE4-F110-41E9-9391-2451A68512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908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8A7244-CBF2-4EDF-ABFB-914D2CBF12C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4503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E52736-EDA3-4399-9DAA-00F21FA62E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52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4B808-DE83-4EB4-B13F-856F2051E3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24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EFE086-ED69-4E67-97D1-2770BB77E85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1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66EA2-1123-48DD-8C64-BDB161BB9B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813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3AF19D-6F77-40CD-995A-84626D45D4D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635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C42E54-56BF-4C78-88C6-524670BE57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69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0FE29A-885B-4BFA-BDF5-7354240CADB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184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45D346-BDE5-48BA-8CD6-A16C9821D7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61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BD9196-3256-45E9-BC97-07D9DE1A733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12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fld id="{8BFC2CE4-F110-41E9-9391-2451A68512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78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8114" y="283413"/>
            <a:ext cx="9144000" cy="43011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800" b="1" dirty="0">
                <a:solidFill>
                  <a:srgbClr val="C00000"/>
                </a:solidFill>
              </a:rPr>
              <a:t/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275644"/>
            <a:ext cx="10972800" cy="485052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	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62726" y="6305483"/>
            <a:ext cx="11852217" cy="467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49234" y="1020649"/>
            <a:ext cx="1029353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7848" y="581523"/>
            <a:ext cx="12004152" cy="5851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463550" algn="ctr">
              <a:lnSpc>
                <a:spcPct val="71400"/>
              </a:lnSpc>
              <a:spcBef>
                <a:spcPts val="1055"/>
              </a:spcBef>
            </a:pPr>
            <a:endParaRPr lang="ru-RU" sz="4400" b="1" dirty="0"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lang="ru-RU" sz="4400" dirty="0">
                <a:solidFill>
                  <a:srgbClr val="C00000"/>
                </a:solidFill>
              </a:rPr>
              <a:t>«Итоги проведения Государственной итоговой аттестации по образовательным программам основного общего образования в </a:t>
            </a:r>
            <a:r>
              <a:rPr lang="ru-RU" sz="4400" dirty="0" smtClean="0">
                <a:solidFill>
                  <a:srgbClr val="C00000"/>
                </a:solidFill>
              </a:rPr>
              <a:t>2022-2023 учебном </a:t>
            </a:r>
            <a:r>
              <a:rPr lang="ru-RU" sz="4400" dirty="0">
                <a:solidFill>
                  <a:srgbClr val="C00000"/>
                </a:solidFill>
              </a:rPr>
              <a:t>году. Подготовка к </a:t>
            </a:r>
            <a:r>
              <a:rPr lang="ru-RU" sz="4400" dirty="0" smtClean="0">
                <a:solidFill>
                  <a:srgbClr val="C00000"/>
                </a:solidFill>
              </a:rPr>
              <a:t>ГИА-2024</a:t>
            </a:r>
            <a:r>
              <a:rPr lang="ru-RU" sz="4400" b="1" spc="-225" dirty="0" smtClean="0">
                <a:solidFill>
                  <a:srgbClr val="C00000"/>
                </a:solidFill>
                <a:latin typeface="Georgia"/>
              </a:rPr>
              <a:t>»</a:t>
            </a:r>
            <a:endParaRPr lang="en-US" sz="4400" b="1" spc="-225" dirty="0">
              <a:solidFill>
                <a:srgbClr val="C00000"/>
              </a:solidFill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endParaRPr lang="ru-RU" sz="4400" b="1" spc="-225" dirty="0">
              <a:solidFill>
                <a:srgbClr val="0033CC"/>
              </a:solidFill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lang="ru-RU" sz="4400" b="1" dirty="0">
                <a:latin typeface="Georgia"/>
                <a:cs typeface="Georgia"/>
              </a:rPr>
              <a:t>МБОУ СОШ </a:t>
            </a:r>
            <a:r>
              <a:rPr lang="ru-RU" sz="4400" b="1" dirty="0" err="1">
                <a:latin typeface="Georgia"/>
                <a:cs typeface="Georgia"/>
              </a:rPr>
              <a:t>с.Шарипово</a:t>
            </a:r>
            <a:endParaRPr lang="ru-RU" sz="4400" b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4613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u="sng" dirty="0">
                <a:solidFill>
                  <a:schemeClr val="tx1"/>
                </a:solidFill>
              </a:rPr>
              <a:t>Результаты   ГИА   по  </a:t>
            </a:r>
            <a:r>
              <a:rPr lang="ru-RU" u="sng" dirty="0" smtClean="0">
                <a:solidFill>
                  <a:schemeClr val="tx1"/>
                </a:solidFill>
              </a:rPr>
              <a:t>обществознанию -2023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6069103"/>
              </p:ext>
            </p:extLst>
          </p:nvPr>
        </p:nvGraphicFramePr>
        <p:xfrm>
          <a:off x="388620" y="1737360"/>
          <a:ext cx="8885555" cy="43046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1236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u="sng" dirty="0">
                <a:solidFill>
                  <a:schemeClr val="tx1"/>
                </a:solidFill>
              </a:rPr>
              <a:t>Результаты   ГИА   по  биологии -</a:t>
            </a:r>
            <a:r>
              <a:rPr lang="ru-RU" sz="5400" u="sng" dirty="0" smtClean="0">
                <a:solidFill>
                  <a:schemeClr val="tx1"/>
                </a:solidFill>
              </a:rPr>
              <a:t>2023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3092473"/>
              </p:ext>
            </p:extLst>
          </p:nvPr>
        </p:nvGraphicFramePr>
        <p:xfrm>
          <a:off x="677334" y="2160588"/>
          <a:ext cx="8596312" cy="3881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441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u="sng" dirty="0">
                <a:solidFill>
                  <a:schemeClr val="tx1"/>
                </a:solidFill>
              </a:rPr>
              <a:t>Результаты   ГИА  </a:t>
            </a:r>
            <a:r>
              <a:rPr lang="ru-RU" u="sng" dirty="0" smtClean="0">
                <a:solidFill>
                  <a:schemeClr val="tx1"/>
                </a:solidFill>
              </a:rPr>
              <a:t>по  географии </a:t>
            </a:r>
            <a:r>
              <a:rPr lang="ru-RU" u="sng" dirty="0">
                <a:solidFill>
                  <a:schemeClr val="tx1"/>
                </a:solidFill>
              </a:rPr>
              <a:t>-</a:t>
            </a:r>
            <a:r>
              <a:rPr lang="ru-RU" u="sng" dirty="0" smtClean="0">
                <a:solidFill>
                  <a:schemeClr val="tx1"/>
                </a:solidFill>
              </a:rPr>
              <a:t>2023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447833"/>
              </p:ext>
            </p:extLst>
          </p:nvPr>
        </p:nvGraphicFramePr>
        <p:xfrm>
          <a:off x="1211580" y="1543050"/>
          <a:ext cx="9282248" cy="4669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7798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71831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u="sng" dirty="0">
                <a:solidFill>
                  <a:schemeClr val="tx1"/>
                </a:solidFill>
              </a:rPr>
              <a:t>Результаты   ГИА   по  </a:t>
            </a:r>
            <a:r>
              <a:rPr lang="ru-RU" sz="4400" u="sng" dirty="0" smtClean="0">
                <a:solidFill>
                  <a:schemeClr val="tx1"/>
                </a:solidFill>
              </a:rPr>
              <a:t>информатике </a:t>
            </a:r>
            <a:r>
              <a:rPr lang="ru-RU" sz="4400" u="sng" dirty="0">
                <a:solidFill>
                  <a:schemeClr val="tx1"/>
                </a:solidFill>
              </a:rPr>
              <a:t>-</a:t>
            </a:r>
            <a:r>
              <a:rPr lang="ru-RU" sz="4400" u="sng" dirty="0" smtClean="0">
                <a:solidFill>
                  <a:schemeClr val="tx1"/>
                </a:solidFill>
              </a:rPr>
              <a:t>2023</a:t>
            </a:r>
            <a:endParaRPr lang="ru-RU" sz="4400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информатике сдал- 1 обучающийся, сдал на»3»</a:t>
            </a:r>
          </a:p>
          <a:p>
            <a:r>
              <a:rPr lang="ru-RU" dirty="0" smtClean="0"/>
              <a:t>По родному(татарскому) языку – 4 обучающихся, сдали на «4</a:t>
            </a:r>
            <a:r>
              <a:rPr lang="ru-RU" dirty="0" smtClean="0"/>
              <a:t>»-1 </a:t>
            </a:r>
            <a:r>
              <a:rPr lang="ru-RU" dirty="0" smtClean="0"/>
              <a:t>обучающихся, на «3» – </a:t>
            </a:r>
            <a:r>
              <a:rPr lang="ru-RU" dirty="0" smtClean="0"/>
              <a:t>3 обучающихся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01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A8C73-9137-47B8-9A5E-33B358D19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331336"/>
          </a:xfrm>
        </p:spPr>
        <p:txBody>
          <a:bodyPr>
            <a:noAutofit/>
          </a:bodyPr>
          <a:lstStyle/>
          <a:p>
            <a:pPr algn="ctr"/>
            <a:r>
              <a:rPr lang="ru-RU" sz="1800" u="sng" dirty="0">
                <a:solidFill>
                  <a:schemeClr val="tx1"/>
                </a:solidFill>
              </a:rPr>
              <a:t>Сравнительный анализ результатов </a:t>
            </a:r>
            <a:br>
              <a:rPr lang="ru-RU" sz="1800" u="sng" dirty="0">
                <a:solidFill>
                  <a:schemeClr val="tx1"/>
                </a:solidFill>
              </a:rPr>
            </a:br>
            <a:r>
              <a:rPr lang="ru-RU" sz="1800" u="sng" dirty="0">
                <a:solidFill>
                  <a:schemeClr val="tx1"/>
                </a:solidFill>
              </a:rPr>
              <a:t>по средним оценкам ОГЭ,ГВЭ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8668E2-485D-410B-BFB0-D4B86000D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035424"/>
            <a:ext cx="5386917" cy="537882"/>
          </a:xfrm>
        </p:spPr>
        <p:txBody>
          <a:bodyPr/>
          <a:lstStyle/>
          <a:p>
            <a:r>
              <a:rPr lang="ru-RU" sz="1800" u="sng" dirty="0">
                <a:solidFill>
                  <a:schemeClr val="tx1"/>
                </a:solidFill>
              </a:rPr>
              <a:t>Средняя оценка по </a:t>
            </a:r>
            <a:r>
              <a:rPr lang="ru-RU" sz="1800" u="sng" dirty="0" smtClean="0">
                <a:solidFill>
                  <a:schemeClr val="tx1"/>
                </a:solidFill>
              </a:rPr>
              <a:t>математике</a:t>
            </a:r>
            <a:endParaRPr lang="ru-RU" sz="1800" u="sng" dirty="0">
              <a:solidFill>
                <a:schemeClr val="tx1"/>
              </a:solidFill>
            </a:endParaRP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2C2A8215-7CC1-463C-9EC6-8155602A47E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10360003"/>
              </p:ext>
            </p:extLst>
          </p:nvPr>
        </p:nvGraphicFramePr>
        <p:xfrm>
          <a:off x="609600" y="1721224"/>
          <a:ext cx="5386388" cy="4639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>
            <a:extLst>
              <a:ext uri="{FF2B5EF4-FFF2-40B4-BE49-F238E27FC236}">
                <a16:creationId xmlns:a16="http://schemas.microsoft.com/office/drawing/2014/main" id="{0555DD1D-2105-42C5-B30F-79CD2DF727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68" y="1035425"/>
            <a:ext cx="5389033" cy="537882"/>
          </a:xfrm>
        </p:spPr>
        <p:txBody>
          <a:bodyPr/>
          <a:lstStyle/>
          <a:p>
            <a:r>
              <a:rPr lang="ru-RU" sz="1600" u="sng" dirty="0">
                <a:solidFill>
                  <a:schemeClr val="tx1"/>
                </a:solidFill>
              </a:rPr>
              <a:t>Средняя оценка по русскому языку</a:t>
            </a: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7EC1E4A6-7291-4B8F-AA13-73E95FB398F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049069392"/>
              </p:ext>
            </p:extLst>
          </p:nvPr>
        </p:nvGraphicFramePr>
        <p:xfrm>
          <a:off x="6192838" y="1815354"/>
          <a:ext cx="5389562" cy="4545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2487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D89B62B-C770-4F60-9E29-C57B5B14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u="sng" dirty="0">
                <a:solidFill>
                  <a:schemeClr val="tx1"/>
                </a:solidFill>
              </a:rPr>
              <a:t>Сравнительный анализ результатов </a:t>
            </a:r>
            <a:br>
              <a:rPr lang="ru-RU" sz="2400" u="sng" dirty="0">
                <a:solidFill>
                  <a:schemeClr val="tx1"/>
                </a:solidFill>
              </a:rPr>
            </a:br>
            <a:r>
              <a:rPr lang="ru-RU" sz="2400" u="sng" dirty="0">
                <a:solidFill>
                  <a:schemeClr val="tx1"/>
                </a:solidFill>
              </a:rPr>
              <a:t>по средним оценкам ОГЭ,ГВЭ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C1AAE8-A897-499A-A0E7-A874363F4F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u="sng" dirty="0">
                <a:solidFill>
                  <a:schemeClr val="tx1"/>
                </a:solidFill>
              </a:rPr>
              <a:t>Средняя оценка по математике</a:t>
            </a:r>
          </a:p>
          <a:p>
            <a:endParaRPr lang="ru-RU" dirty="0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B8C218CA-7826-4964-9CB0-854A666610F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25899337"/>
              </p:ext>
            </p:extLst>
          </p:nvPr>
        </p:nvGraphicFramePr>
        <p:xfrm>
          <a:off x="609600" y="2124636"/>
          <a:ext cx="5386388" cy="423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Текст 3">
            <a:extLst>
              <a:ext uri="{FF2B5EF4-FFF2-40B4-BE49-F238E27FC236}">
                <a16:creationId xmlns:a16="http://schemas.microsoft.com/office/drawing/2014/main" id="{FBB62650-1D93-45B6-AF24-4C9E8AD92A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u="sng" dirty="0">
                <a:solidFill>
                  <a:schemeClr val="tx1"/>
                </a:solidFill>
              </a:rPr>
              <a:t>Средняя оценка по русскому языку</a:t>
            </a:r>
          </a:p>
          <a:p>
            <a:endParaRPr lang="ru-RU" dirty="0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BAE5C169-E31B-420D-B4A3-4897A4EFCD7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352210955"/>
              </p:ext>
            </p:extLst>
          </p:nvPr>
        </p:nvGraphicFramePr>
        <p:xfrm>
          <a:off x="6192838" y="2124636"/>
          <a:ext cx="5389562" cy="423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2837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D89B62B-C770-4F60-9E29-C57B5B14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u="sng" dirty="0">
                <a:solidFill>
                  <a:schemeClr val="tx1"/>
                </a:solidFill>
              </a:rPr>
              <a:t>Сравнительный анализ результатов </a:t>
            </a:r>
            <a:br>
              <a:rPr lang="ru-RU" sz="2000" u="sng" dirty="0">
                <a:solidFill>
                  <a:schemeClr val="tx1"/>
                </a:solidFill>
              </a:rPr>
            </a:br>
            <a:r>
              <a:rPr lang="ru-RU" sz="2000" u="sng" dirty="0">
                <a:solidFill>
                  <a:schemeClr val="tx1"/>
                </a:solidFill>
              </a:rPr>
              <a:t>по средним оценкам </a:t>
            </a:r>
            <a:r>
              <a:rPr lang="ru-RU" sz="2000" u="sng" dirty="0" smtClean="0">
                <a:solidFill>
                  <a:schemeClr val="tx1"/>
                </a:solidFill>
              </a:rPr>
              <a:t>ОГЭ</a:t>
            </a:r>
            <a:endParaRPr lang="ru-RU" sz="2000" u="sng" dirty="0">
              <a:solidFill>
                <a:schemeClr val="tx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C1AAE8-A897-499A-A0E7-A874363F4F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u="sng" dirty="0">
                <a:solidFill>
                  <a:schemeClr val="tx1"/>
                </a:solidFill>
              </a:rPr>
              <a:t>Средняя оценка по </a:t>
            </a:r>
            <a:r>
              <a:rPr lang="ru-RU" u="sng" dirty="0" smtClean="0">
                <a:solidFill>
                  <a:schemeClr val="tx1"/>
                </a:solidFill>
              </a:rPr>
              <a:t>обществознанию</a:t>
            </a:r>
            <a:endParaRPr lang="ru-RU" u="sng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B8C218CA-7826-4964-9CB0-854A666610F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136736688"/>
              </p:ext>
            </p:extLst>
          </p:nvPr>
        </p:nvGraphicFramePr>
        <p:xfrm>
          <a:off x="609600" y="2124636"/>
          <a:ext cx="5386388" cy="423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Текст 3">
            <a:extLst>
              <a:ext uri="{FF2B5EF4-FFF2-40B4-BE49-F238E27FC236}">
                <a16:creationId xmlns:a16="http://schemas.microsoft.com/office/drawing/2014/main" id="{FBB62650-1D93-45B6-AF24-4C9E8AD92A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u="sng" dirty="0">
                <a:solidFill>
                  <a:schemeClr val="tx1"/>
                </a:solidFill>
              </a:rPr>
              <a:t>Средняя оценка по </a:t>
            </a:r>
            <a:r>
              <a:rPr lang="ru-RU" u="sng" dirty="0" smtClean="0">
                <a:solidFill>
                  <a:schemeClr val="tx1"/>
                </a:solidFill>
              </a:rPr>
              <a:t>биологии</a:t>
            </a:r>
            <a:endParaRPr lang="ru-RU" u="sng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BAE5C169-E31B-420D-B4A3-4897A4EFCD7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63953709"/>
              </p:ext>
            </p:extLst>
          </p:nvPr>
        </p:nvGraphicFramePr>
        <p:xfrm>
          <a:off x="6192838" y="2124636"/>
          <a:ext cx="5389562" cy="423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958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D89B62B-C770-4F60-9E29-C57B5B14F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013" y="263038"/>
            <a:ext cx="10289489" cy="1714914"/>
          </a:xfrm>
        </p:spPr>
        <p:txBody>
          <a:bodyPr>
            <a:noAutofit/>
          </a:bodyPr>
          <a:lstStyle/>
          <a:p>
            <a:pPr algn="ctr"/>
            <a:r>
              <a:rPr lang="ru-RU" sz="1600" u="sng" dirty="0">
                <a:solidFill>
                  <a:schemeClr val="tx1"/>
                </a:solidFill>
              </a:rPr>
              <a:t>Сравнительный анализ результатов </a:t>
            </a:r>
            <a:br>
              <a:rPr lang="ru-RU" sz="1600" u="sng" dirty="0">
                <a:solidFill>
                  <a:schemeClr val="tx1"/>
                </a:solidFill>
              </a:rPr>
            </a:br>
            <a:r>
              <a:rPr lang="ru-RU" sz="1600" u="sng" dirty="0">
                <a:solidFill>
                  <a:schemeClr val="tx1"/>
                </a:solidFill>
              </a:rPr>
              <a:t>по средним оценкам </a:t>
            </a:r>
            <a:r>
              <a:rPr lang="ru-RU" sz="1600" u="sng" dirty="0" smtClean="0">
                <a:solidFill>
                  <a:schemeClr val="tx1"/>
                </a:solidFill>
              </a:rPr>
              <a:t>ОГЭ</a:t>
            </a:r>
            <a:endParaRPr lang="ru-RU" sz="1600" u="sng" dirty="0">
              <a:solidFill>
                <a:schemeClr val="tx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C1AAE8-A897-499A-A0E7-A874363F4F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800" u="sng" dirty="0">
                <a:solidFill>
                  <a:schemeClr val="tx1"/>
                </a:solidFill>
              </a:rPr>
              <a:t>Средняя оценка </a:t>
            </a:r>
            <a:r>
              <a:rPr lang="ru-RU" sz="1800" u="sng" dirty="0" smtClean="0">
                <a:solidFill>
                  <a:schemeClr val="tx1"/>
                </a:solidFill>
              </a:rPr>
              <a:t>по информатике, родному языку</a:t>
            </a:r>
            <a:endParaRPr lang="ru-RU" sz="1800" u="sng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B8C218CA-7826-4964-9CB0-854A666610F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42117263"/>
              </p:ext>
            </p:extLst>
          </p:nvPr>
        </p:nvGraphicFramePr>
        <p:xfrm>
          <a:off x="609600" y="2124636"/>
          <a:ext cx="5386388" cy="423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Текст 3">
            <a:extLst>
              <a:ext uri="{FF2B5EF4-FFF2-40B4-BE49-F238E27FC236}">
                <a16:creationId xmlns:a16="http://schemas.microsoft.com/office/drawing/2014/main" id="{FBB62650-1D93-45B6-AF24-4C9E8AD92A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1800" u="sng" dirty="0">
                <a:solidFill>
                  <a:schemeClr val="tx1"/>
                </a:solidFill>
              </a:rPr>
              <a:t>Средняя оценка по </a:t>
            </a:r>
            <a:r>
              <a:rPr lang="ru-RU" sz="1800" u="sng" dirty="0" smtClean="0">
                <a:solidFill>
                  <a:schemeClr val="tx1"/>
                </a:solidFill>
              </a:rPr>
              <a:t>географии</a:t>
            </a:r>
            <a:endParaRPr lang="ru-RU" sz="1800" u="sng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BAE5C169-E31B-420D-B4A3-4897A4EFCD76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000506060"/>
              </p:ext>
            </p:extLst>
          </p:nvPr>
        </p:nvGraphicFramePr>
        <p:xfrm>
          <a:off x="6192838" y="2124636"/>
          <a:ext cx="5389562" cy="4236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5112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DF59C9-8077-40DD-9184-CA8F7FC39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 выбору сдавали </a:t>
            </a:r>
            <a:r>
              <a:rPr lang="en-US" dirty="0" smtClean="0"/>
              <a:t>/</a:t>
            </a:r>
            <a:r>
              <a:rPr lang="ru-RU" dirty="0" smtClean="0"/>
              <a:t>Качество знаний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7E3E2D-40EE-47C4-AFBC-8EAE182462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endParaRPr lang="ru-RU" sz="1800" spc="15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spc="1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Обществознание - </a:t>
            </a:r>
            <a:r>
              <a:rPr lang="ru-RU" sz="3600" spc="1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3600" spc="1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обучающихся</a:t>
            </a:r>
            <a:r>
              <a:rPr lang="en-US" sz="3600" spc="15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pc="1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(30</a:t>
            </a:r>
            <a:r>
              <a:rPr lang="ru-RU" sz="3600" spc="15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,8%) </a:t>
            </a:r>
            <a:endParaRPr lang="ru-RU" sz="3600" spc="15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spc="15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Биология – </a:t>
            </a:r>
            <a:r>
              <a:rPr lang="ru-RU" sz="3600" spc="15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ru-RU" sz="3600" spc="15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обучающихся (20%)</a:t>
            </a:r>
            <a:endParaRPr lang="ru-RU" sz="3600" spc="15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3600" spc="15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География – 21 обучающихся (33,3%)</a:t>
            </a:r>
          </a:p>
          <a:p>
            <a:pPr algn="ctr"/>
            <a:r>
              <a:rPr lang="ru-RU" sz="3600" spc="15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Информатика – 1 обучающийся</a:t>
            </a:r>
          </a:p>
          <a:p>
            <a:pPr algn="ctr"/>
            <a:r>
              <a:rPr lang="ru-RU" sz="3600" spc="15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Родной(татарский) язык – 4 обучающихся (100%)</a:t>
            </a:r>
          </a:p>
          <a:p>
            <a:pPr algn="ctr"/>
            <a:r>
              <a:rPr lang="ru-RU" sz="3600" spc="15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Физика- 1 обучающийся</a:t>
            </a:r>
          </a:p>
          <a:p>
            <a:pPr algn="ctr"/>
            <a:r>
              <a:rPr lang="ru-RU" sz="3600" spc="15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Химия </a:t>
            </a:r>
            <a:r>
              <a:rPr lang="ru-RU" sz="3600" spc="15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1 обучающийся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6628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F34762-B2D2-4B57-A9D1-95DCBAD39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Результаты ОГЭ по основным предметам и предметам по выбору за </a:t>
            </a:r>
            <a:r>
              <a:rPr lang="ru-RU" sz="2800" dirty="0" smtClean="0">
                <a:solidFill>
                  <a:schemeClr val="tx1"/>
                </a:solidFill>
              </a:rPr>
              <a:t>2018,2019,2021, 2022, 2023 </a:t>
            </a:r>
            <a:r>
              <a:rPr lang="ru-RU" sz="2800" dirty="0" err="1">
                <a:solidFill>
                  <a:schemeClr val="tx1"/>
                </a:solidFill>
              </a:rPr>
              <a:t>г.г</a:t>
            </a:r>
            <a:r>
              <a:rPr lang="ru-RU" sz="2800" dirty="0">
                <a:solidFill>
                  <a:schemeClr val="tx1"/>
                </a:solidFill>
              </a:rPr>
              <a:t>.( %)</a:t>
            </a:r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910D3555-1E83-44E6-BF8D-63405A94EB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596570"/>
              </p:ext>
            </p:extLst>
          </p:nvPr>
        </p:nvGraphicFramePr>
        <p:xfrm>
          <a:off x="838200" y="1847088"/>
          <a:ext cx="10972800" cy="4795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90939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5D7E28-5D47-4351-955A-A19393992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u="sng" dirty="0">
                <a:solidFill>
                  <a:schemeClr val="tx1"/>
                </a:solidFill>
              </a:rPr>
              <a:t>Анализ результатов ГИА за курс </a:t>
            </a:r>
            <a:r>
              <a:rPr lang="ru-RU" u="sng" dirty="0" smtClean="0">
                <a:solidFill>
                  <a:schemeClr val="tx1"/>
                </a:solidFill>
              </a:rPr>
              <a:t>среднего</a:t>
            </a:r>
            <a:r>
              <a:rPr lang="ru-RU" sz="3600" u="sng" dirty="0" smtClean="0">
                <a:solidFill>
                  <a:schemeClr val="tx1"/>
                </a:solidFill>
              </a:rPr>
              <a:t> </a:t>
            </a:r>
            <a:r>
              <a:rPr lang="ru-RU" sz="3600" u="sng" dirty="0">
                <a:solidFill>
                  <a:schemeClr val="tx1"/>
                </a:solidFill>
              </a:rPr>
              <a:t>общего образования в </a:t>
            </a:r>
            <a:r>
              <a:rPr lang="ru-RU" sz="3600" u="sng" dirty="0" smtClean="0">
                <a:solidFill>
                  <a:schemeClr val="tx1"/>
                </a:solidFill>
              </a:rPr>
              <a:t>2023 </a:t>
            </a:r>
            <a:r>
              <a:rPr lang="ru-RU" sz="3600" u="sng" dirty="0">
                <a:solidFill>
                  <a:schemeClr val="tx1"/>
                </a:solidFill>
              </a:rPr>
              <a:t>году</a:t>
            </a:r>
            <a:endParaRPr lang="ru-RU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4B5110-FC38-4E67-A4A1-6C4834CC3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200" dirty="0"/>
              <a:t>В </a:t>
            </a:r>
            <a:r>
              <a:rPr lang="ru-RU" sz="3200" dirty="0" smtClean="0"/>
              <a:t>2022-2023 </a:t>
            </a:r>
            <a:r>
              <a:rPr lang="ru-RU" sz="3200" dirty="0"/>
              <a:t>учебном году закончили </a:t>
            </a:r>
            <a:r>
              <a:rPr lang="ru-RU" sz="3200" dirty="0" smtClean="0"/>
              <a:t>11 </a:t>
            </a:r>
            <a:r>
              <a:rPr lang="ru-RU" sz="3200" dirty="0"/>
              <a:t>класс </a:t>
            </a:r>
            <a:r>
              <a:rPr lang="ru-RU" sz="3200" dirty="0" smtClean="0"/>
              <a:t>2 обучающихся (сдавали  ЕГЭ –русский язык, </a:t>
            </a:r>
            <a:endParaRPr lang="ru-RU" sz="3200" dirty="0" smtClean="0"/>
          </a:p>
          <a:p>
            <a:r>
              <a:rPr lang="ru-RU" sz="3200" dirty="0" smtClean="0"/>
              <a:t>математика </a:t>
            </a:r>
            <a:r>
              <a:rPr lang="ru-RU" sz="3200" dirty="0" smtClean="0"/>
              <a:t>(базовый уровень)-</a:t>
            </a:r>
            <a:r>
              <a:rPr lang="ru-RU" sz="3200" dirty="0" smtClean="0"/>
              <a:t>2 обучающихся, </a:t>
            </a:r>
          </a:p>
          <a:p>
            <a:r>
              <a:rPr lang="ru-RU" sz="3200" dirty="0" smtClean="0"/>
              <a:t>обществознание </a:t>
            </a:r>
            <a:r>
              <a:rPr lang="ru-RU" sz="3200" dirty="0" smtClean="0"/>
              <a:t>– 2 обучающихся, историю- 1, биологию-1). </a:t>
            </a:r>
            <a:endParaRPr lang="ru-RU" sz="3200" dirty="0"/>
          </a:p>
          <a:p>
            <a:r>
              <a:rPr lang="ru-RU" sz="3200" dirty="0"/>
              <a:t> Получили аттестаты за курс </a:t>
            </a:r>
            <a:r>
              <a:rPr lang="ru-RU" sz="3200" dirty="0" smtClean="0"/>
              <a:t>среднего </a:t>
            </a:r>
            <a:r>
              <a:rPr lang="ru-RU" sz="3200" dirty="0"/>
              <a:t>общего образования </a:t>
            </a:r>
            <a:r>
              <a:rPr lang="ru-RU" sz="3200" dirty="0" smtClean="0"/>
              <a:t> 2 выпускника, </a:t>
            </a:r>
            <a:r>
              <a:rPr lang="ru-RU" sz="3200" dirty="0"/>
              <a:t>из них </a:t>
            </a:r>
            <a:r>
              <a:rPr lang="ru-RU" sz="3200" dirty="0" smtClean="0"/>
              <a:t>1 обучающаяся получила аттестат </a:t>
            </a:r>
            <a:r>
              <a:rPr lang="ru-RU" sz="3200" dirty="0" smtClean="0"/>
              <a:t>с отличием</a:t>
            </a:r>
            <a:r>
              <a:rPr lang="ru-RU" sz="3200" dirty="0" smtClean="0"/>
              <a:t> </a:t>
            </a:r>
            <a:r>
              <a:rPr lang="ru-RU" sz="3200" dirty="0" smtClean="0"/>
              <a:t>и награждена медалью «За особые успехи в учении»</a:t>
            </a:r>
            <a:endParaRPr lang="ru-RU" sz="3200" dirty="0"/>
          </a:p>
          <a:p>
            <a:r>
              <a:rPr lang="ru-RU" sz="3200" dirty="0"/>
              <a:t>По результатам итогового </a:t>
            </a:r>
            <a:r>
              <a:rPr lang="ru-RU" sz="3200" dirty="0" smtClean="0"/>
              <a:t>сочинения 2 </a:t>
            </a:r>
            <a:r>
              <a:rPr lang="ru-RU" sz="3200" dirty="0"/>
              <a:t>обучающихся получили «зачет» в основной </a:t>
            </a:r>
            <a:r>
              <a:rPr lang="ru-RU" sz="3200" dirty="0" smtClean="0"/>
              <a:t>срок-  7 декабря 2022 </a:t>
            </a:r>
            <a:r>
              <a:rPr lang="ru-RU" sz="3200" dirty="0"/>
              <a:t>года.</a:t>
            </a:r>
          </a:p>
        </p:txBody>
      </p:sp>
    </p:spTree>
    <p:extLst>
      <p:ext uri="{BB962C8B-B14F-4D97-AF65-F5344CB8AC3E}">
        <p14:creationId xmlns:p14="http://schemas.microsoft.com/office/powerpoint/2010/main" val="288413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22034DEF-F6D0-46C5-926D-CA198DB4A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Трудоустройство выпускников 9 класса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6" name="Пятиугольник 55"/>
          <p:cNvSpPr/>
          <p:nvPr/>
        </p:nvSpPr>
        <p:spPr>
          <a:xfrm flipH="1">
            <a:off x="1733895" y="1935480"/>
            <a:ext cx="7503735" cy="1809948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14</a:t>
            </a:r>
            <a:r>
              <a:rPr lang="ru-RU" sz="2800" dirty="0" smtClean="0"/>
              <a:t> </a:t>
            </a:r>
            <a:r>
              <a:rPr lang="ru-RU" sz="2800" dirty="0"/>
              <a:t>обучающихся продолжают обучение в ССУЗах </a:t>
            </a:r>
            <a:r>
              <a:rPr lang="ru-RU" sz="2800" dirty="0" err="1" smtClean="0"/>
              <a:t>с.Кушнаренково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58" name="Пятиугольник 57"/>
          <p:cNvSpPr/>
          <p:nvPr/>
        </p:nvSpPr>
        <p:spPr>
          <a:xfrm flipH="1">
            <a:off x="1818734" y="4199856"/>
            <a:ext cx="7418896" cy="1937560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9</a:t>
            </a:r>
            <a:r>
              <a:rPr lang="ru-RU" sz="3200" dirty="0" smtClean="0"/>
              <a:t> обучающихся продолжают </a:t>
            </a:r>
            <a:r>
              <a:rPr lang="ru-RU" sz="3200" dirty="0"/>
              <a:t>обучение </a:t>
            </a:r>
            <a:r>
              <a:rPr lang="ru-RU" sz="3200" dirty="0" smtClean="0"/>
              <a:t>в ССУЗах </a:t>
            </a:r>
            <a:r>
              <a:rPr lang="ru-RU" sz="3200" dirty="0" err="1" smtClean="0"/>
              <a:t>г.Уфы</a:t>
            </a:r>
            <a:r>
              <a:rPr lang="ru-RU" sz="3200" dirty="0" smtClean="0"/>
              <a:t>;</a:t>
            </a:r>
          </a:p>
          <a:p>
            <a:pPr algn="ctr"/>
            <a:endParaRPr lang="ru-RU" sz="3200" dirty="0"/>
          </a:p>
        </p:txBody>
      </p:sp>
      <p:pic>
        <p:nvPicPr>
          <p:cNvPr id="60" name="Picture 113"/>
          <p:cNvPicPr/>
          <p:nvPr/>
        </p:nvPicPr>
        <p:blipFill>
          <a:blip r:embed="rId2"/>
          <a:stretch>
            <a:fillRect/>
          </a:stretch>
        </p:blipFill>
        <p:spPr>
          <a:xfrm>
            <a:off x="10143829" y="134999"/>
            <a:ext cx="2048171" cy="804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2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3FE530-E6E9-4DE6-8686-A080B8C85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8911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rgbClr val="C00000"/>
                </a:solidFill>
              </a:rPr>
              <a:t>Подготовка к государственной итоговой аттестации по образовательным программам основного общего </a:t>
            </a:r>
            <a:r>
              <a:rPr lang="ru-RU" sz="3100" dirty="0" smtClean="0">
                <a:solidFill>
                  <a:srgbClr val="C00000"/>
                </a:solidFill>
              </a:rPr>
              <a:t>и среднего общего образования </a:t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>в 2023-2024 </a:t>
            </a:r>
            <a:r>
              <a:rPr lang="ru-RU" sz="3100" dirty="0">
                <a:solidFill>
                  <a:srgbClr val="C00000"/>
                </a:solidFill>
              </a:rPr>
              <a:t>учебном году</a:t>
            </a:r>
            <a:r>
              <a:rPr lang="ru-RU" sz="4000" dirty="0" smtClean="0">
                <a:solidFill>
                  <a:srgbClr val="C00000"/>
                </a:solidFill>
              </a:rPr>
              <a:t>. </a:t>
            </a:r>
            <a:r>
              <a:rPr lang="ru-RU" sz="2700" dirty="0" smtClean="0">
                <a:solidFill>
                  <a:srgbClr val="C00000"/>
                </a:solidFill>
              </a:rPr>
              <a:t>Проблемы и пути их решения.</a:t>
            </a:r>
            <a:endParaRPr lang="ru-RU" sz="27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E08B41-28C3-4EA3-9AB3-6E1F30791E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796988"/>
            <a:ext cx="10972800" cy="35276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/>
              <a:t>В </a:t>
            </a:r>
            <a:r>
              <a:rPr lang="ru-RU" sz="4400" dirty="0" smtClean="0"/>
              <a:t>2023-2024 </a:t>
            </a:r>
            <a:r>
              <a:rPr lang="ru-RU" sz="4400" dirty="0"/>
              <a:t>учебном году в 9 </a:t>
            </a:r>
            <a:r>
              <a:rPr lang="ru-RU" sz="4400" dirty="0" smtClean="0"/>
              <a:t>классах </a:t>
            </a:r>
            <a:r>
              <a:rPr lang="ru-RU" sz="4400" dirty="0"/>
              <a:t>обучаются </a:t>
            </a:r>
            <a:r>
              <a:rPr lang="ru-RU" sz="4400" dirty="0" smtClean="0"/>
              <a:t>26 обучающихся.</a:t>
            </a:r>
          </a:p>
          <a:p>
            <a:pPr marL="0" indent="0" algn="ctr">
              <a:buNone/>
            </a:pP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70659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0D7395-DCE7-4ED0-AA63-E2F80D282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/>
              <a:t>Мероприятия по подготовке к </a:t>
            </a:r>
            <a:r>
              <a:rPr lang="ru-RU" sz="5400" dirty="0" smtClean="0"/>
              <a:t>ГИА-2024:</a:t>
            </a:r>
            <a:r>
              <a:rPr lang="ru-RU" sz="5400" dirty="0"/>
              <a:t/>
            </a:r>
            <a:br>
              <a:rPr lang="ru-RU" sz="5400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14A2A5-7122-410A-8C96-8BF4BCC68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/>
              <a:t>Мероприятия по подготовке к </a:t>
            </a:r>
            <a:r>
              <a:rPr lang="ru-RU" sz="2400" dirty="0" smtClean="0"/>
              <a:t>ГИА-2024: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1. Составлен план работы «Подготовка к </a:t>
            </a:r>
            <a:r>
              <a:rPr lang="ru-RU" sz="2400" dirty="0" smtClean="0"/>
              <a:t>ГИА-2024».</a:t>
            </a:r>
            <a:endParaRPr lang="ru-RU" sz="2400" dirty="0"/>
          </a:p>
          <a:p>
            <a:r>
              <a:rPr lang="ru-RU" sz="2400" dirty="0"/>
              <a:t>2. Оформлен стенд «Экзамены  - </a:t>
            </a:r>
            <a:r>
              <a:rPr lang="ru-RU" sz="2400" dirty="0" smtClean="0"/>
              <a:t>2024» </a:t>
            </a:r>
          </a:p>
          <a:p>
            <a:r>
              <a:rPr lang="ru-RU" sz="2400" dirty="0" smtClean="0"/>
              <a:t>Составлен </a:t>
            </a:r>
            <a:r>
              <a:rPr lang="ru-RU" sz="2400" dirty="0"/>
              <a:t>график консультаций по всем выбранным </a:t>
            </a:r>
            <a:r>
              <a:rPr lang="ru-RU" sz="2400" dirty="0" smtClean="0"/>
              <a:t>предметам. </a:t>
            </a:r>
            <a:r>
              <a:rPr lang="ru-RU" sz="2400" dirty="0"/>
              <a:t>Организованы консультации по субботам по математике и русскому языку с 10.00 ч. до 14.00 ч. </a:t>
            </a:r>
            <a:endParaRPr lang="ru-RU" sz="2400" dirty="0" smtClean="0"/>
          </a:p>
          <a:p>
            <a:r>
              <a:rPr lang="ru-RU" sz="2400" dirty="0" smtClean="0"/>
              <a:t>Проводятся </a:t>
            </a:r>
            <a:r>
              <a:rPr lang="ru-RU" sz="2400" dirty="0"/>
              <a:t>элективные курсы по русскому языку каждый понедельник и по математике –каждый вторник в </a:t>
            </a:r>
            <a:r>
              <a:rPr lang="ru-RU" sz="2400" dirty="0" err="1"/>
              <a:t>послеурочное</a:t>
            </a:r>
            <a:r>
              <a:rPr lang="ru-RU" sz="2400" dirty="0"/>
              <a:t> время. </a:t>
            </a:r>
            <a:endParaRPr lang="ru-RU" sz="2400" dirty="0" smtClean="0"/>
          </a:p>
          <a:p>
            <a:r>
              <a:rPr lang="ru-RU" sz="2400" dirty="0" smtClean="0"/>
              <a:t>Проводятся пробные ОГЭ, ЕГЭ.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956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3122"/>
            <a:ext cx="10972800" cy="1018094"/>
          </a:xfrm>
        </p:spPr>
        <p:txBody>
          <a:bodyPr/>
          <a:lstStyle/>
          <a:p>
            <a:r>
              <a:rPr lang="ru-RU" sz="3600" b="1" dirty="0">
                <a:solidFill>
                  <a:schemeClr val="accent2"/>
                </a:solidFill>
              </a:rPr>
              <a:t>Формы и периоды ГИА-9</a:t>
            </a:r>
          </a:p>
        </p:txBody>
      </p:sp>
      <p:pic>
        <p:nvPicPr>
          <p:cNvPr id="13" name="Picture 113"/>
          <p:cNvPicPr/>
          <p:nvPr/>
        </p:nvPicPr>
        <p:blipFill>
          <a:blip r:embed="rId2"/>
          <a:stretch>
            <a:fillRect/>
          </a:stretch>
        </p:blipFill>
        <p:spPr>
          <a:xfrm>
            <a:off x="10143829" y="134999"/>
            <a:ext cx="2048171" cy="80465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97338" y="1214063"/>
            <a:ext cx="5632121" cy="38892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Основной </a:t>
            </a:r>
            <a:r>
              <a:rPr lang="ru-RU" sz="3200" dirty="0">
                <a:solidFill>
                  <a:schemeClr val="tx1"/>
                </a:solidFill>
              </a:rPr>
              <a:t>государственный экзамен (ОГЭ):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/>
                </a:solidFill>
              </a:rPr>
              <a:t>Сдают </a:t>
            </a:r>
            <a:r>
              <a:rPr lang="ru-RU" sz="3200" dirty="0" smtClean="0">
                <a:solidFill>
                  <a:schemeClr val="tx1"/>
                </a:solidFill>
              </a:rPr>
              <a:t>22 </a:t>
            </a:r>
            <a:r>
              <a:rPr lang="ru-RU" sz="3200" dirty="0">
                <a:solidFill>
                  <a:schemeClr val="tx1"/>
                </a:solidFill>
              </a:rPr>
              <a:t>обучающихся.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87677" y="1214063"/>
            <a:ext cx="5495827" cy="38892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Государственный выпускной экзамен (ГВЭ):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1"/>
                </a:solidFill>
              </a:rPr>
              <a:t>Сдают 4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>
                <a:solidFill>
                  <a:schemeClr val="tx1"/>
                </a:solidFill>
              </a:rPr>
              <a:t>обучающихся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" name="Picture 776"/>
          <p:cNvPicPr/>
          <p:nvPr/>
        </p:nvPicPr>
        <p:blipFill>
          <a:blip r:embed="rId3"/>
          <a:stretch>
            <a:fillRect/>
          </a:stretch>
        </p:blipFill>
        <p:spPr>
          <a:xfrm>
            <a:off x="5267088" y="1504356"/>
            <a:ext cx="662371" cy="780864"/>
          </a:xfrm>
          <a:prstGeom prst="rect">
            <a:avLst/>
          </a:prstGeom>
        </p:spPr>
      </p:pic>
      <p:pic>
        <p:nvPicPr>
          <p:cNvPr id="19" name="Picture 778"/>
          <p:cNvPicPr/>
          <p:nvPr/>
        </p:nvPicPr>
        <p:blipFill>
          <a:blip r:embed="rId4"/>
          <a:stretch>
            <a:fillRect/>
          </a:stretch>
        </p:blipFill>
        <p:spPr>
          <a:xfrm rot="10800001" flipV="1">
            <a:off x="11209793" y="1278233"/>
            <a:ext cx="487539" cy="61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14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E4C75-FD50-46F2-AF8B-237A879A0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Выбор предметов по ОГЭ -</a:t>
            </a:r>
            <a:r>
              <a:rPr lang="ru-RU" dirty="0" smtClean="0"/>
              <a:t>2024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8FBB40-D60B-4206-8548-284C6C31F7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017059"/>
            <a:ext cx="10972800" cy="3361766"/>
          </a:xfrm>
        </p:spPr>
        <p:txBody>
          <a:bodyPr>
            <a:noAutofit/>
          </a:bodyPr>
          <a:lstStyle/>
          <a:p>
            <a:r>
              <a:rPr lang="ru-RU" sz="2000" dirty="0" smtClean="0"/>
              <a:t>Обществознание-6 </a:t>
            </a:r>
            <a:r>
              <a:rPr lang="ru-RU" sz="2000" dirty="0" smtClean="0"/>
              <a:t>обучающихся</a:t>
            </a:r>
          </a:p>
          <a:p>
            <a:r>
              <a:rPr lang="ru-RU" sz="2000" dirty="0" smtClean="0"/>
              <a:t>География –</a:t>
            </a:r>
            <a:r>
              <a:rPr lang="ru-RU" sz="2000" dirty="0" smtClean="0"/>
              <a:t>13 </a:t>
            </a:r>
            <a:r>
              <a:rPr lang="ru-RU" sz="2000" dirty="0" smtClean="0"/>
              <a:t>обучающихся</a:t>
            </a:r>
            <a:endParaRPr lang="ru-RU" sz="2000" dirty="0"/>
          </a:p>
          <a:p>
            <a:r>
              <a:rPr lang="ru-RU" sz="2000" dirty="0" smtClean="0"/>
              <a:t>Родной(татарский) язык-4 </a:t>
            </a:r>
            <a:r>
              <a:rPr lang="ru-RU" sz="2000" dirty="0" smtClean="0"/>
              <a:t>обучающихся</a:t>
            </a:r>
            <a:endParaRPr lang="ru-RU" sz="2000" dirty="0"/>
          </a:p>
          <a:p>
            <a:r>
              <a:rPr lang="ru-RU" sz="2000" smtClean="0"/>
              <a:t>Биология-11 </a:t>
            </a:r>
            <a:r>
              <a:rPr lang="ru-RU" sz="2000" dirty="0" smtClean="0"/>
              <a:t>обучающихся</a:t>
            </a:r>
          </a:p>
          <a:p>
            <a:r>
              <a:rPr lang="ru-RU" sz="2000" dirty="0" smtClean="0"/>
              <a:t>Информатика-5 </a:t>
            </a:r>
            <a:r>
              <a:rPr lang="ru-RU" sz="2000" dirty="0" smtClean="0"/>
              <a:t>обучающийся</a:t>
            </a:r>
          </a:p>
          <a:p>
            <a:r>
              <a:rPr lang="ru-RU" sz="2000" dirty="0" smtClean="0"/>
              <a:t>Родной (русский) язык – 1 </a:t>
            </a:r>
            <a:r>
              <a:rPr lang="ru-RU" sz="2000" dirty="0" smtClean="0"/>
              <a:t>обучающийся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9994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3122"/>
            <a:ext cx="10972800" cy="10180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>
                <a:solidFill>
                  <a:schemeClr val="tx1"/>
                </a:solidFill>
              </a:rPr>
              <a:t>Работа с обучающимися</a:t>
            </a:r>
            <a:r>
              <a:rPr lang="ru-RU" sz="3600" b="1" i="1" dirty="0">
                <a:solidFill>
                  <a:schemeClr val="tx1"/>
                </a:solidFill>
              </a:rPr>
              <a:t/>
            </a:r>
            <a:br>
              <a:rPr lang="ru-RU" sz="3600" b="1" i="1" dirty="0">
                <a:solidFill>
                  <a:schemeClr val="tx1"/>
                </a:solidFill>
              </a:rPr>
            </a:br>
            <a:endParaRPr lang="ru-RU" sz="3600" b="1" dirty="0">
              <a:solidFill>
                <a:schemeClr val="accent2"/>
              </a:solidFill>
            </a:endParaRPr>
          </a:p>
        </p:txBody>
      </p:sp>
      <p:graphicFrame>
        <p:nvGraphicFramePr>
          <p:cNvPr id="8" name="Объект 5">
            <a:extLst>
              <a:ext uri="{FF2B5EF4-FFF2-40B4-BE49-F238E27FC236}">
                <a16:creationId xmlns:a16="http://schemas.microsoft.com/office/drawing/2014/main" id="{5A686393-E825-41E8-8868-28D653F3E5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9307731"/>
              </p:ext>
            </p:extLst>
          </p:nvPr>
        </p:nvGraphicFramePr>
        <p:xfrm>
          <a:off x="480762" y="4864023"/>
          <a:ext cx="10972800" cy="1039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3" name="Picture 113"/>
          <p:cNvPicPr/>
          <p:nvPr/>
        </p:nvPicPr>
        <p:blipFill>
          <a:blip r:embed="rId3"/>
          <a:stretch>
            <a:fillRect/>
          </a:stretch>
        </p:blipFill>
        <p:spPr>
          <a:xfrm>
            <a:off x="10143829" y="134999"/>
            <a:ext cx="2048171" cy="80465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97338" y="1131217"/>
            <a:ext cx="5632121" cy="2822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3200" dirty="0">
                <a:solidFill>
                  <a:schemeClr val="tx1"/>
                </a:solidFill>
              </a:rPr>
              <a:t>Проводятся дополнительные занятия по предметам согласно графику консультаций по подготовке к ГИА.</a:t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87677" y="2041804"/>
            <a:ext cx="5495827" cy="407433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Проводятся еженедельно занятия по  элективным курсам по математике и русскому языку с целью подготовки к ОГЭ,ГВЭ.</a:t>
            </a:r>
          </a:p>
          <a:p>
            <a:pPr algn="ctr"/>
            <a:endParaRPr lang="ru-R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" name="Picture 776"/>
          <p:cNvPicPr/>
          <p:nvPr/>
        </p:nvPicPr>
        <p:blipFill>
          <a:blip r:embed="rId4"/>
          <a:stretch>
            <a:fillRect/>
          </a:stretch>
        </p:blipFill>
        <p:spPr>
          <a:xfrm>
            <a:off x="5267088" y="1504356"/>
            <a:ext cx="662371" cy="780864"/>
          </a:xfrm>
          <a:prstGeom prst="rect">
            <a:avLst/>
          </a:prstGeom>
        </p:spPr>
      </p:pic>
      <p:pic>
        <p:nvPicPr>
          <p:cNvPr id="19" name="Picture 778"/>
          <p:cNvPicPr/>
          <p:nvPr/>
        </p:nvPicPr>
        <p:blipFill>
          <a:blip r:embed="rId5"/>
          <a:stretch>
            <a:fillRect/>
          </a:stretch>
        </p:blipFill>
        <p:spPr>
          <a:xfrm rot="10800001" flipV="1">
            <a:off x="11209793" y="1278233"/>
            <a:ext cx="487539" cy="61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1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0195" y="887506"/>
            <a:ext cx="10549869" cy="5163670"/>
          </a:xfrm>
        </p:spPr>
        <p:txBody>
          <a:bodyPr>
            <a:normAutofit/>
          </a:bodyPr>
          <a:lstStyle/>
          <a:p>
            <a:pPr marL="165100" indent="180340" algn="ctr">
              <a:lnSpc>
                <a:spcPct val="97000"/>
              </a:lnSpc>
            </a:pPr>
            <a:r>
              <a:rPr lang="ru-RU" sz="32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информационная </a:t>
            </a:r>
            <a:r>
              <a:rPr lang="ru-RU" sz="3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готовность </a:t>
            </a:r>
            <a: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выпускников;</a:t>
            </a:r>
            <a:b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 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предметная готовность </a:t>
            </a:r>
            <a:r>
              <a:rPr lang="ru-RU" sz="2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(качество подготовки по предметам, умения работать с </a:t>
            </a:r>
            <a:r>
              <a:rPr lang="ru-RU" sz="22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КИМами</a:t>
            </a:r>
            <a:r>
              <a:rPr lang="ru-RU" sz="2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, демоверсиями, проведение пробных ОГЭ по предметам);</a:t>
            </a:r>
            <a:br>
              <a:rPr lang="ru-RU" sz="2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 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психологическая готовность </a:t>
            </a:r>
            <a:r>
              <a:rPr lang="ru-RU" sz="22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(внутренняя настроенность на экзамены,  для успешных действий в ситуации сдачи экзамена).</a:t>
            </a:r>
            <a: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1547" y="707917"/>
            <a:ext cx="10143118" cy="1065127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Педагогическим коллективом школы проводится  работа по следующим направлениям: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0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100" dirty="0"/>
              <a:t>График консультаций по подготовке к </a:t>
            </a:r>
            <a:r>
              <a:rPr lang="ru-RU" sz="3100" dirty="0" smtClean="0"/>
              <a:t>ГИА - 2024 в 9 </a:t>
            </a:r>
            <a:r>
              <a:rPr lang="ru-RU" sz="2700" dirty="0" smtClean="0"/>
              <a:t>классах </a:t>
            </a:r>
            <a:endParaRPr lang="ru-RU" sz="27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0693205"/>
              </p:ext>
            </p:extLst>
          </p:nvPr>
        </p:nvGraphicFramePr>
        <p:xfrm>
          <a:off x="677334" y="1623061"/>
          <a:ext cx="8912436" cy="4802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7136">
                  <a:extLst>
                    <a:ext uri="{9D8B030D-6E8A-4147-A177-3AD203B41FA5}">
                      <a16:colId xmlns:a16="http://schemas.microsoft.com/office/drawing/2014/main" val="4279177733"/>
                    </a:ext>
                  </a:extLst>
                </a:gridCol>
                <a:gridCol w="1588770">
                  <a:extLst>
                    <a:ext uri="{9D8B030D-6E8A-4147-A177-3AD203B41FA5}">
                      <a16:colId xmlns:a16="http://schemas.microsoft.com/office/drawing/2014/main" val="2431253221"/>
                    </a:ext>
                  </a:extLst>
                </a:gridCol>
                <a:gridCol w="925830">
                  <a:extLst>
                    <a:ext uri="{9D8B030D-6E8A-4147-A177-3AD203B41FA5}">
                      <a16:colId xmlns:a16="http://schemas.microsoft.com/office/drawing/2014/main" val="833566319"/>
                    </a:ext>
                  </a:extLst>
                </a:gridCol>
                <a:gridCol w="2034540">
                  <a:extLst>
                    <a:ext uri="{9D8B030D-6E8A-4147-A177-3AD203B41FA5}">
                      <a16:colId xmlns:a16="http://schemas.microsoft.com/office/drawing/2014/main" val="3990832897"/>
                    </a:ext>
                  </a:extLst>
                </a:gridCol>
                <a:gridCol w="1898396">
                  <a:extLst>
                    <a:ext uri="{9D8B030D-6E8A-4147-A177-3AD203B41FA5}">
                      <a16:colId xmlns:a16="http://schemas.microsoft.com/office/drawing/2014/main" val="2506125247"/>
                    </a:ext>
                  </a:extLst>
                </a:gridCol>
                <a:gridCol w="1667764">
                  <a:extLst>
                    <a:ext uri="{9D8B030D-6E8A-4147-A177-3AD203B41FA5}">
                      <a16:colId xmlns:a16="http://schemas.microsoft.com/office/drawing/2014/main" val="2800780209"/>
                    </a:ext>
                  </a:extLst>
                </a:gridCol>
              </a:tblGrid>
              <a:tr h="22651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№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Предмет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Класс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День проведения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Время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Учитель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2900730"/>
                  </a:ext>
                </a:extLst>
              </a:tr>
              <a:tr h="226513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Русский язык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Понедельник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15.30-17.00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Тагирова А.М.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1123700"/>
                  </a:ext>
                </a:extLst>
              </a:tr>
              <a:tr h="4644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Суббота (1,3 неделя)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10.00  - 12.00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840449"/>
                  </a:ext>
                </a:extLst>
              </a:tr>
              <a:tr h="226513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Русский язык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Понедельник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15.00-17.00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Рафикова Г.Р.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6919879"/>
                  </a:ext>
                </a:extLst>
              </a:tr>
              <a:tr h="2265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Суббота (1,3 неделя)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10. 00–12.00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178099"/>
                  </a:ext>
                </a:extLst>
              </a:tr>
              <a:tr h="226513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Математика</a:t>
                      </a: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15.30-17.00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Мусалимова Д.Г.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26127712"/>
                  </a:ext>
                </a:extLst>
              </a:tr>
              <a:tr h="237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Суббота (2,4 неделя)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10.00 – 12.00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6499009"/>
                  </a:ext>
                </a:extLst>
              </a:tr>
              <a:tr h="226513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Математика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Вторник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15.30-17.00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Мусалимова Д.Г.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24721615"/>
                  </a:ext>
                </a:extLst>
              </a:tr>
              <a:tr h="2265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Суббота (2,4 неделя)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10.00 – 12.00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096493"/>
                  </a:ext>
                </a:extLst>
              </a:tr>
              <a:tr h="22651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Обществознание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9а,б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15.30-17.00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Мирсаитов А.М.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1026679"/>
                  </a:ext>
                </a:extLst>
              </a:tr>
              <a:tr h="22651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География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  9а,б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15.30-17.00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Мирсаитова А.Р.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1643781"/>
                  </a:ext>
                </a:extLst>
              </a:tr>
              <a:tr h="22651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Биология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9а,б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Среда 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15.00-16.30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Минигалиева</a:t>
                      </a:r>
                      <a:r>
                        <a:rPr lang="ru-RU" sz="1400" dirty="0">
                          <a:effectLst/>
                        </a:rPr>
                        <a:t> Г.В.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69588468"/>
                  </a:ext>
                </a:extLst>
              </a:tr>
              <a:tr h="22651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Химия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9а,б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Четверг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15.30-17.00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Минигалиева</a:t>
                      </a:r>
                      <a:r>
                        <a:rPr lang="ru-RU" sz="1400" dirty="0">
                          <a:effectLst/>
                        </a:rPr>
                        <a:t> Г.В.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96064953"/>
                  </a:ext>
                </a:extLst>
              </a:tr>
              <a:tr h="22651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Физика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9а,б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Четверг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16.00-17.30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Нуриев А.А.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5896544"/>
                  </a:ext>
                </a:extLst>
              </a:tr>
              <a:tr h="22651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0221676"/>
                  </a:ext>
                </a:extLst>
              </a:tr>
              <a:tr h="46441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Родной (татарский)язык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9а,б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Пятница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16.00-17.30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Рафикова</a:t>
                      </a:r>
                      <a:r>
                        <a:rPr lang="ru-RU" sz="1400" dirty="0">
                          <a:effectLst/>
                        </a:rPr>
                        <a:t> Г.Р.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1444821"/>
                  </a:ext>
                </a:extLst>
              </a:tr>
              <a:tr h="46441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Родной (русский) язык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9а,б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Четверг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16.00-17.30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Мухаметрахимова</a:t>
                      </a:r>
                      <a:r>
                        <a:rPr lang="ru-RU" sz="1400" dirty="0">
                          <a:effectLst/>
                        </a:rPr>
                        <a:t> З.Ф.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8174535"/>
                  </a:ext>
                </a:extLst>
              </a:tr>
              <a:tr h="22651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Информатика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9а,б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Пятница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15.00-16.30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Аминева</a:t>
                      </a:r>
                      <a:r>
                        <a:rPr lang="ru-RU" sz="1400" dirty="0">
                          <a:effectLst/>
                        </a:rPr>
                        <a:t> Э.Н.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5984034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639421" y="290821"/>
            <a:ext cx="1415608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График консультаций по подготовке к ОГЭ, ГВЭ обучающихся 9 класса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МБОУ СОШ с.Шарипово в 2023-2024 уч. г.</a:t>
            </a:r>
            <a:endParaRPr kumimoji="0" lang="ru-RU" alt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79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ru-RU" alt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пробных </a:t>
            </a:r>
            <a:r>
              <a:rPr lang="ru-RU" alt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ОГЭ:</a:t>
            </a:r>
            <a:r>
              <a:rPr lang="ru-RU" altLang="ru-RU" sz="1600" dirty="0">
                <a:solidFill>
                  <a:schemeClr val="tx1"/>
                </a:solidFill>
              </a:rPr>
              <a:t/>
            </a:r>
            <a:br>
              <a:rPr lang="ru-RU" altLang="ru-RU" sz="1600" dirty="0">
                <a:solidFill>
                  <a:schemeClr val="tx1"/>
                </a:solidFill>
              </a:rPr>
            </a:b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Математика:</a:t>
            </a:r>
            <a: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3978029"/>
              </p:ext>
            </p:extLst>
          </p:nvPr>
        </p:nvGraphicFramePr>
        <p:xfrm>
          <a:off x="1230084" y="1930400"/>
          <a:ext cx="7903030" cy="38254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4407">
                  <a:extLst>
                    <a:ext uri="{9D8B030D-6E8A-4147-A177-3AD203B41FA5}">
                      <a16:colId xmlns:a16="http://schemas.microsoft.com/office/drawing/2014/main" val="3565926219"/>
                    </a:ext>
                  </a:extLst>
                </a:gridCol>
                <a:gridCol w="1195548">
                  <a:extLst>
                    <a:ext uri="{9D8B030D-6E8A-4147-A177-3AD203B41FA5}">
                      <a16:colId xmlns:a16="http://schemas.microsoft.com/office/drawing/2014/main" val="2870816148"/>
                    </a:ext>
                  </a:extLst>
                </a:gridCol>
                <a:gridCol w="1077326">
                  <a:extLst>
                    <a:ext uri="{9D8B030D-6E8A-4147-A177-3AD203B41FA5}">
                      <a16:colId xmlns:a16="http://schemas.microsoft.com/office/drawing/2014/main" val="3443449913"/>
                    </a:ext>
                  </a:extLst>
                </a:gridCol>
                <a:gridCol w="307635">
                  <a:extLst>
                    <a:ext uri="{9D8B030D-6E8A-4147-A177-3AD203B41FA5}">
                      <a16:colId xmlns:a16="http://schemas.microsoft.com/office/drawing/2014/main" val="3324204943"/>
                    </a:ext>
                  </a:extLst>
                </a:gridCol>
                <a:gridCol w="1525240">
                  <a:extLst>
                    <a:ext uri="{9D8B030D-6E8A-4147-A177-3AD203B41FA5}">
                      <a16:colId xmlns:a16="http://schemas.microsoft.com/office/drawing/2014/main" val="930507635"/>
                    </a:ext>
                  </a:extLst>
                </a:gridCol>
                <a:gridCol w="1195548">
                  <a:extLst>
                    <a:ext uri="{9D8B030D-6E8A-4147-A177-3AD203B41FA5}">
                      <a16:colId xmlns:a16="http://schemas.microsoft.com/office/drawing/2014/main" val="824082913"/>
                    </a:ext>
                  </a:extLst>
                </a:gridCol>
                <a:gridCol w="1077326">
                  <a:extLst>
                    <a:ext uri="{9D8B030D-6E8A-4147-A177-3AD203B41FA5}">
                      <a16:colId xmlns:a16="http://schemas.microsoft.com/office/drawing/2014/main" val="2795594553"/>
                    </a:ext>
                  </a:extLst>
                </a:gridCol>
              </a:tblGrid>
              <a:tr h="148170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Класс 9б 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(14 детей)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Дата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Входной контроль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effectLst/>
                        </a:rPr>
                        <a:t>15.09.2023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Пробный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Класс 9а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 (12 детей)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Дата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Входной контроль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effectLst/>
                        </a:rPr>
                        <a:t>15.09.2023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Пробный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5756868"/>
                  </a:ext>
                </a:extLst>
              </a:tr>
              <a:tr h="11815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«5»-0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«4»-4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«3»-6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«2»-1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5»-0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«4»-4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«3»-3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«2»-6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«5»-0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«4»-4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«3»-7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«2»-1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 5»-0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«4»-2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«3»-7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«2»-2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738109"/>
                  </a:ext>
                </a:extLst>
              </a:tr>
              <a:tr h="5811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Качество знаний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36,4%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30,7%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Качество знаний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36 %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20%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5496274"/>
                  </a:ext>
                </a:extLst>
              </a:tr>
              <a:tr h="5811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Успеваемость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90,9%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54%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Успеваемость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92 %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81%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353759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пробных ОГЭ, ЕГЭ: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Математика: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1317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altLang="ru-RU" b="1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пробных </a:t>
            </a:r>
            <a:r>
              <a:rPr lang="ru-RU" alt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ОГЭ:</a:t>
            </a:r>
            <a:r>
              <a:rPr lang="ru-RU" altLang="ru-RU" sz="1600" dirty="0">
                <a:solidFill>
                  <a:schemeClr val="tx1"/>
                </a:solidFill>
              </a:rPr>
              <a:t/>
            </a:r>
            <a:br>
              <a:rPr lang="ru-RU" altLang="ru-RU" sz="1600" dirty="0">
                <a:solidFill>
                  <a:schemeClr val="tx1"/>
                </a:solidFill>
              </a:rPr>
            </a:b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Русский язык:</a:t>
            </a:r>
            <a: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4906629"/>
              </p:ext>
            </p:extLst>
          </p:nvPr>
        </p:nvGraphicFramePr>
        <p:xfrm>
          <a:off x="892629" y="2082800"/>
          <a:ext cx="8741227" cy="3918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86086">
                  <a:extLst>
                    <a:ext uri="{9D8B030D-6E8A-4147-A177-3AD203B41FA5}">
                      <a16:colId xmlns:a16="http://schemas.microsoft.com/office/drawing/2014/main" val="2745176071"/>
                    </a:ext>
                  </a:extLst>
                </a:gridCol>
                <a:gridCol w="1322349">
                  <a:extLst>
                    <a:ext uri="{9D8B030D-6E8A-4147-A177-3AD203B41FA5}">
                      <a16:colId xmlns:a16="http://schemas.microsoft.com/office/drawing/2014/main" val="1826615642"/>
                    </a:ext>
                  </a:extLst>
                </a:gridCol>
                <a:gridCol w="1191587">
                  <a:extLst>
                    <a:ext uri="{9D8B030D-6E8A-4147-A177-3AD203B41FA5}">
                      <a16:colId xmlns:a16="http://schemas.microsoft.com/office/drawing/2014/main" val="1811156190"/>
                    </a:ext>
                  </a:extLst>
                </a:gridCol>
                <a:gridCol w="340262">
                  <a:extLst>
                    <a:ext uri="{9D8B030D-6E8A-4147-A177-3AD203B41FA5}">
                      <a16:colId xmlns:a16="http://schemas.microsoft.com/office/drawing/2014/main" val="4249673508"/>
                    </a:ext>
                  </a:extLst>
                </a:gridCol>
                <a:gridCol w="1687007">
                  <a:extLst>
                    <a:ext uri="{9D8B030D-6E8A-4147-A177-3AD203B41FA5}">
                      <a16:colId xmlns:a16="http://schemas.microsoft.com/office/drawing/2014/main" val="4193558172"/>
                    </a:ext>
                  </a:extLst>
                </a:gridCol>
                <a:gridCol w="1322349">
                  <a:extLst>
                    <a:ext uri="{9D8B030D-6E8A-4147-A177-3AD203B41FA5}">
                      <a16:colId xmlns:a16="http://schemas.microsoft.com/office/drawing/2014/main" val="691448299"/>
                    </a:ext>
                  </a:extLst>
                </a:gridCol>
                <a:gridCol w="1191587">
                  <a:extLst>
                    <a:ext uri="{9D8B030D-6E8A-4147-A177-3AD203B41FA5}">
                      <a16:colId xmlns:a16="http://schemas.microsoft.com/office/drawing/2014/main" val="2385984877"/>
                    </a:ext>
                  </a:extLst>
                </a:gridCol>
              </a:tblGrid>
              <a:tr h="18433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Класс 9б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Дата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Входной контроль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effectLst/>
                        </a:rPr>
                        <a:t>20.09.2023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Пробный 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effectLst/>
                        </a:rPr>
                        <a:t>25.10.2023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Класс 9а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Дата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Входной контроль 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 smtClean="0">
                          <a:effectLst/>
                        </a:rPr>
                        <a:t>20.09.2023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Пробный </a:t>
                      </a:r>
                      <a:r>
                        <a:rPr lang="ru-RU" sz="1400" dirty="0" smtClean="0">
                          <a:effectLst/>
                        </a:rPr>
                        <a:t>23.10</a:t>
                      </a:r>
                      <a:r>
                        <a:rPr lang="ru-RU" sz="1400" dirty="0">
                          <a:effectLst/>
                        </a:rPr>
                        <a:t>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6635824"/>
                  </a:ext>
                </a:extLst>
              </a:tr>
              <a:tr h="10460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«5»-0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«4»-3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«3»-8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«2»-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5»-0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«4»-3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«3»-5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«2»-4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«5»-0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«4»-5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«3»-6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«2»-0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5»-0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«4»-4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«3»-4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«2»-1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8663586"/>
                  </a:ext>
                </a:extLst>
              </a:tr>
              <a:tr h="5144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Качество знаний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27 %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66,4%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Качество знаний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45,5%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44,4%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151984"/>
                  </a:ext>
                </a:extLst>
              </a:tr>
              <a:tr h="5144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Успеваемость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100%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58,1%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Успеваемость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100%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88,8%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309811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Русский язык: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485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Сдали ЕГЭ по выбору в 11 классе в 2023 году: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6141"/>
            <a:ext cx="8596668" cy="47652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4000" dirty="0" smtClean="0"/>
          </a:p>
          <a:p>
            <a:r>
              <a:rPr lang="ru-RU" sz="4000" dirty="0" smtClean="0"/>
              <a:t>Математика (базовый уровень) – 2 обучающихся</a:t>
            </a:r>
          </a:p>
          <a:p>
            <a:r>
              <a:rPr lang="ru-RU" sz="4000" dirty="0" smtClean="0"/>
              <a:t>Обществознание – 2 обучающихся</a:t>
            </a:r>
          </a:p>
          <a:p>
            <a:r>
              <a:rPr lang="ru-RU" sz="4000" dirty="0" smtClean="0"/>
              <a:t>История – 1 обучающаяся</a:t>
            </a:r>
          </a:p>
          <a:p>
            <a:r>
              <a:rPr lang="ru-RU" sz="4000" dirty="0"/>
              <a:t>Б</a:t>
            </a:r>
            <a:r>
              <a:rPr lang="ru-RU" sz="4000" dirty="0" smtClean="0"/>
              <a:t>иология- - 1 обучающаяся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2411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AED4B-9174-4572-8098-72DE6496A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FEA043-6893-4D00-9097-D50D80FDA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6. Проведены входные контрольные работы по математике, русскому языку.</a:t>
            </a:r>
          </a:p>
          <a:p>
            <a:r>
              <a:rPr lang="ru-RU" dirty="0"/>
              <a:t>7. Проведено репетиционное итоговое собеседование по русскому языку  - </a:t>
            </a:r>
            <a:r>
              <a:rPr lang="ru-RU" dirty="0" smtClean="0"/>
              <a:t>17.10.2022. </a:t>
            </a:r>
            <a:r>
              <a:rPr lang="ru-RU" dirty="0"/>
              <a:t>По итогам выявлено, что имеются затруднения в выполнении заданий № 2 и №3.</a:t>
            </a:r>
          </a:p>
          <a:p>
            <a:r>
              <a:rPr lang="ru-RU" dirty="0"/>
              <a:t>8. Ведется сбор данных об участниках ОГЭ, ГВЭ.</a:t>
            </a:r>
          </a:p>
          <a:p>
            <a:r>
              <a:rPr lang="ru-RU" dirty="0"/>
              <a:t>9.Запланированы пробные экзамены на </a:t>
            </a:r>
            <a:r>
              <a:rPr lang="ru-RU" dirty="0" smtClean="0"/>
              <a:t>ноябрь-декабрь 2023 </a:t>
            </a:r>
            <a:r>
              <a:rPr lang="ru-RU" dirty="0"/>
              <a:t>года</a:t>
            </a:r>
          </a:p>
        </p:txBody>
      </p:sp>
    </p:spTree>
    <p:extLst>
      <p:ext uri="{BB962C8B-B14F-4D97-AF65-F5344CB8AC3E}">
        <p14:creationId xmlns:p14="http://schemas.microsoft.com/office/powerpoint/2010/main" val="183985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3122"/>
            <a:ext cx="10972800" cy="10180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>
                <a:solidFill>
                  <a:schemeClr val="tx1"/>
                </a:solidFill>
              </a:rPr>
              <a:t>Работа с обучающимися</a:t>
            </a:r>
            <a:r>
              <a:rPr lang="ru-RU" sz="3600" b="1" i="1" dirty="0">
                <a:solidFill>
                  <a:schemeClr val="tx1"/>
                </a:solidFill>
              </a:rPr>
              <a:t/>
            </a:r>
            <a:br>
              <a:rPr lang="ru-RU" sz="3600" b="1" i="1" dirty="0">
                <a:solidFill>
                  <a:schemeClr val="tx1"/>
                </a:solidFill>
              </a:rPr>
            </a:br>
            <a:endParaRPr lang="ru-RU" sz="3600" b="1" dirty="0">
              <a:solidFill>
                <a:schemeClr val="accent2"/>
              </a:solidFill>
            </a:endParaRPr>
          </a:p>
        </p:txBody>
      </p:sp>
      <p:graphicFrame>
        <p:nvGraphicFramePr>
          <p:cNvPr id="8" name="Объект 5">
            <a:extLst>
              <a:ext uri="{FF2B5EF4-FFF2-40B4-BE49-F238E27FC236}">
                <a16:creationId xmlns:a16="http://schemas.microsoft.com/office/drawing/2014/main" id="{5A686393-E825-41E8-8868-28D653F3E5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9307731"/>
              </p:ext>
            </p:extLst>
          </p:nvPr>
        </p:nvGraphicFramePr>
        <p:xfrm>
          <a:off x="480762" y="4864023"/>
          <a:ext cx="10972800" cy="1039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297338" y="1131217"/>
            <a:ext cx="5632121" cy="2822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3200" dirty="0">
                <a:solidFill>
                  <a:schemeClr val="tx1"/>
                </a:solidFill>
              </a:rPr>
              <a:t>Проводятся дополнительные занятия по предметам согласно графику консультаций по подготовке к </a:t>
            </a:r>
            <a:r>
              <a:rPr lang="ru-RU" sz="3200" dirty="0" smtClean="0">
                <a:solidFill>
                  <a:schemeClr val="tx1"/>
                </a:solidFill>
              </a:rPr>
              <a:t>ГИА.</a:t>
            </a: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87677" y="2041804"/>
            <a:ext cx="5495827" cy="407433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Проводятся еженедельно занятия по  элективным курсам по математике и русскому языку с целью подготовки к </a:t>
            </a:r>
            <a:r>
              <a:rPr lang="ru-RU" sz="3200" dirty="0" smtClean="0">
                <a:solidFill>
                  <a:schemeClr val="tx1"/>
                </a:solidFill>
              </a:rPr>
              <a:t>ГИА.</a:t>
            </a:r>
            <a:endParaRPr lang="ru-RU" sz="3200" dirty="0">
              <a:solidFill>
                <a:schemeClr val="tx1"/>
              </a:solidFill>
            </a:endParaRPr>
          </a:p>
          <a:p>
            <a:pPr algn="ctr"/>
            <a:endParaRPr lang="ru-RU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" name="Picture 776"/>
          <p:cNvPicPr/>
          <p:nvPr/>
        </p:nvPicPr>
        <p:blipFill>
          <a:blip r:embed="rId3"/>
          <a:stretch>
            <a:fillRect/>
          </a:stretch>
        </p:blipFill>
        <p:spPr>
          <a:xfrm>
            <a:off x="5267088" y="1504356"/>
            <a:ext cx="662371" cy="780864"/>
          </a:xfrm>
          <a:prstGeom prst="rect">
            <a:avLst/>
          </a:prstGeom>
        </p:spPr>
      </p:pic>
      <p:pic>
        <p:nvPicPr>
          <p:cNvPr id="19" name="Picture 778"/>
          <p:cNvPicPr/>
          <p:nvPr/>
        </p:nvPicPr>
        <p:blipFill>
          <a:blip r:embed="rId4"/>
          <a:stretch>
            <a:fillRect/>
          </a:stretch>
        </p:blipFill>
        <p:spPr>
          <a:xfrm rot="10800001" flipV="1">
            <a:off x="11209793" y="1278233"/>
            <a:ext cx="487539" cy="61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5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Пробный в 11 классе </a:t>
            </a:r>
            <a:b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altLang="ru-RU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Математика:</a:t>
            </a:r>
            <a: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sz="44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740375"/>
              </p:ext>
            </p:extLst>
          </p:nvPr>
        </p:nvGraphicFramePr>
        <p:xfrm>
          <a:off x="677335" y="1930399"/>
          <a:ext cx="8488436" cy="3535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1122">
                  <a:extLst>
                    <a:ext uri="{9D8B030D-6E8A-4147-A177-3AD203B41FA5}">
                      <a16:colId xmlns:a16="http://schemas.microsoft.com/office/drawing/2014/main" val="4228516645"/>
                    </a:ext>
                  </a:extLst>
                </a:gridCol>
                <a:gridCol w="1908850">
                  <a:extLst>
                    <a:ext uri="{9D8B030D-6E8A-4147-A177-3AD203B41FA5}">
                      <a16:colId xmlns:a16="http://schemas.microsoft.com/office/drawing/2014/main" val="661963429"/>
                    </a:ext>
                  </a:extLst>
                </a:gridCol>
                <a:gridCol w="2427602">
                  <a:extLst>
                    <a:ext uri="{9D8B030D-6E8A-4147-A177-3AD203B41FA5}">
                      <a16:colId xmlns:a16="http://schemas.microsoft.com/office/drawing/2014/main" val="1455104037"/>
                    </a:ext>
                  </a:extLst>
                </a:gridCol>
                <a:gridCol w="2440862">
                  <a:extLst>
                    <a:ext uri="{9D8B030D-6E8A-4147-A177-3AD203B41FA5}">
                      <a16:colId xmlns:a16="http://schemas.microsoft.com/office/drawing/2014/main" val="1111833632"/>
                    </a:ext>
                  </a:extLst>
                </a:gridCol>
              </a:tblGrid>
              <a:tr h="9755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Класс 11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Дата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Входной контроль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15.09.2022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Пробный 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Запланированы на декабрь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1589257"/>
                  </a:ext>
                </a:extLst>
              </a:tr>
              <a:tr h="13007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«5»-0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«4»-1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«3»-1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«2»-0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5»-0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«4»-1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«3»-1</a:t>
                      </a:r>
                      <a:endParaRPr lang="ru-RU" sz="11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«2»-0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8342088"/>
                  </a:ext>
                </a:extLst>
              </a:tr>
              <a:tr h="6295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Качество знаний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50 %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50 %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4647716"/>
                  </a:ext>
                </a:extLst>
              </a:tr>
              <a:tr h="6295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Успеваемость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100%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>
                          <a:effectLst/>
                        </a:rPr>
                        <a:t>100%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26729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30273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Информационно – разъяснительная работа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8217228"/>
              </p:ext>
            </p:extLst>
          </p:nvPr>
        </p:nvGraphicFramePr>
        <p:xfrm>
          <a:off x="1520188" y="2160269"/>
          <a:ext cx="8035291" cy="40490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261">
                  <a:extLst>
                    <a:ext uri="{9D8B030D-6E8A-4147-A177-3AD203B41FA5}">
                      <a16:colId xmlns:a16="http://schemas.microsoft.com/office/drawing/2014/main" val="3452416662"/>
                    </a:ext>
                  </a:extLst>
                </a:gridCol>
                <a:gridCol w="2832404">
                  <a:extLst>
                    <a:ext uri="{9D8B030D-6E8A-4147-A177-3AD203B41FA5}">
                      <a16:colId xmlns:a16="http://schemas.microsoft.com/office/drawing/2014/main" val="810681605"/>
                    </a:ext>
                  </a:extLst>
                </a:gridCol>
                <a:gridCol w="4732626">
                  <a:extLst>
                    <a:ext uri="{9D8B030D-6E8A-4147-A177-3AD203B41FA5}">
                      <a16:colId xmlns:a16="http://schemas.microsoft.com/office/drawing/2014/main" val="1729248796"/>
                    </a:ext>
                  </a:extLst>
                </a:gridCol>
              </a:tblGrid>
              <a:tr h="239467"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effectLst/>
                        </a:rPr>
                        <a:t>№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100" dirty="0">
                          <a:effectLst/>
                        </a:rPr>
                        <a:t>п/п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>
                          <a:effectLst/>
                        </a:rPr>
                        <a:t>Мероприятия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>
                          <a:effectLst/>
                        </a:rPr>
                        <a:t>Документы и материалы,</a:t>
                      </a:r>
                    </a:p>
                    <a:p>
                      <a:pPr algn="just"/>
                      <a:r>
                        <a:rPr lang="ru-RU" sz="1100">
                          <a:effectLst/>
                        </a:rPr>
                        <a:t>подтверждающие проведение ИРР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 anchor="ctr"/>
                </a:tc>
                <a:extLst>
                  <a:ext uri="{0D108BD9-81ED-4DB2-BD59-A6C34878D82A}">
                    <a16:rowId xmlns:a16="http://schemas.microsoft.com/office/drawing/2014/main" val="1604430650"/>
                  </a:ext>
                </a:extLst>
              </a:tr>
              <a:tr h="222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>
                          <a:effectLst/>
                        </a:rPr>
                        <a:t>Разработка плана по вопросам ГИА на 2022-2023 учебный год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>
                          <a:effectLst/>
                        </a:rPr>
                        <a:t>Утвержденный план, в том числе по устранению проблем, выявленных  в 2021-2022 учебном году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extLst>
                  <a:ext uri="{0D108BD9-81ED-4DB2-BD59-A6C34878D82A}">
                    <a16:rowId xmlns:a16="http://schemas.microsoft.com/office/drawing/2014/main" val="424237005"/>
                  </a:ext>
                </a:extLst>
              </a:tr>
              <a:tr h="26940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Проведение педагогических советов, совещаний с учителями, темы  которых посвящены вопросам организации и проведения ГИА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Приказы, письма (с реквизитами) о проведении мероприятий; график проведения, методические материалы, протоколы собраний с листами ознакомления и пр.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extLst>
                  <a:ext uri="{0D108BD9-81ED-4DB2-BD59-A6C34878D82A}">
                    <a16:rowId xmlns:a16="http://schemas.microsoft.com/office/drawing/2014/main" val="2928421017"/>
                  </a:ext>
                </a:extLst>
              </a:tr>
              <a:tr h="160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Проведение родительских собраний и классных часов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Ознакомление с нормативными документами ГИА, Порядком проведения ГИА, правилами поведения во время экзамена родителей и обучающихся под роспись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extLst>
                  <a:ext uri="{0D108BD9-81ED-4DB2-BD59-A6C34878D82A}">
                    <a16:rowId xmlns:a16="http://schemas.microsoft.com/office/drawing/2014/main" val="121953801"/>
                  </a:ext>
                </a:extLst>
              </a:tr>
              <a:tr h="22264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>
                          <a:effectLst/>
                        </a:rPr>
                        <a:t>Заседания методических объединений по вопросам ГИА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 err="1">
                          <a:effectLst/>
                        </a:rPr>
                        <a:t>Протоколы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заседаний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методических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объединений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extLst>
                  <a:ext uri="{0D108BD9-81ED-4DB2-BD59-A6C34878D82A}">
                    <a16:rowId xmlns:a16="http://schemas.microsoft.com/office/drawing/2014/main" val="1729481827"/>
                  </a:ext>
                </a:extLst>
              </a:tr>
              <a:tr h="1659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 err="1">
                          <a:effectLst/>
                        </a:rPr>
                        <a:t>Систематизация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документов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по</a:t>
                      </a:r>
                      <a:r>
                        <a:rPr lang="en-US" sz="1100" dirty="0">
                          <a:effectLst/>
                        </a:rPr>
                        <a:t> ГИА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Папки с действующими документами и материалами по вопросам ГИА (сформированы по уровням, направлениям деятельности)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extLst>
                  <a:ext uri="{0D108BD9-81ED-4DB2-BD59-A6C34878D82A}">
                    <a16:rowId xmlns:a16="http://schemas.microsoft.com/office/drawing/2014/main" val="4289019277"/>
                  </a:ext>
                </a:extLst>
              </a:tr>
              <a:tr h="1655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Информирование на сайте школы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extLst>
                  <a:ext uri="{0D108BD9-81ED-4DB2-BD59-A6C34878D82A}">
                    <a16:rowId xmlns:a16="http://schemas.microsoft.com/office/drawing/2014/main" val="1857224517"/>
                  </a:ext>
                </a:extLst>
              </a:tr>
              <a:tr h="24335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1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Работа «горячей линии» по ИС и ГИА-9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Ознакомление с действующей «горячей линии», номер телефона и график работы которой опубликован на сайтах МКУ РОО и ОО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extLst>
                  <a:ext uri="{0D108BD9-81ED-4DB2-BD59-A6C34878D82A}">
                    <a16:rowId xmlns:a16="http://schemas.microsoft.com/office/drawing/2014/main" val="2513136981"/>
                  </a:ext>
                </a:extLst>
              </a:tr>
              <a:tr h="3247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100" dirty="0">
                          <a:effectLst/>
                        </a:rPr>
                        <a:t>7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Обеспечение федеральными и региональными нормативными документами, регламентирующими проведение ИС и ГИА, а также памятками, содержащими информацию о порядке проведения ГИА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effectLst/>
                        </a:rPr>
                        <a:t>Письма о направлении нормативных документов и материалов  в ОО. Памятки, листовки, другие виды информационных материалов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202" marR="27202" marT="0" marB="0"/>
                </a:tc>
                <a:extLst>
                  <a:ext uri="{0D108BD9-81ED-4DB2-BD59-A6C34878D82A}">
                    <a16:rowId xmlns:a16="http://schemas.microsoft.com/office/drawing/2014/main" val="313318811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1267459" y="11909"/>
            <a:ext cx="40372498" cy="44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0539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870857"/>
            <a:ext cx="8596668" cy="5170505"/>
          </a:xfrm>
        </p:spPr>
        <p:txBody>
          <a:bodyPr>
            <a:normAutofit fontScale="25000" lnSpcReduction="20000"/>
          </a:bodyPr>
          <a:lstStyle/>
          <a:p>
            <a:pPr marL="0" indent="0" fontAlgn="t">
              <a:buNone/>
            </a:pPr>
            <a:endParaRPr lang="ru-RU" dirty="0"/>
          </a:p>
          <a:p>
            <a:pPr fontAlgn="t"/>
            <a:r>
              <a:rPr lang="ru-RU" sz="5600" b="1" dirty="0"/>
              <a:t>Работа «горячей линии» по ИС и ГИА-9</a:t>
            </a:r>
            <a:endParaRPr lang="ru-RU" sz="5600" dirty="0"/>
          </a:p>
          <a:p>
            <a:pPr fontAlgn="t"/>
            <a:r>
              <a:rPr lang="ru-RU" sz="5600" b="1" dirty="0"/>
              <a:t>Ознакомление с действующей «горячей линии», номер телефона и график работы которой опубликован на сайтах МКУ РОО и </a:t>
            </a:r>
            <a:r>
              <a:rPr lang="ru-RU" sz="5600" b="1" dirty="0" smtClean="0"/>
              <a:t>ОО</a:t>
            </a:r>
            <a:endParaRPr lang="ru-RU" sz="5600" dirty="0"/>
          </a:p>
          <a:p>
            <a:pPr fontAlgn="t"/>
            <a:r>
              <a:rPr lang="ru-RU" sz="5600" dirty="0"/>
              <a:t>Обеспечение федеральными и региональными нормативными документами, регламентирующими проведение ИС и ГИА, а также памятками, содержащими информацию о порядке проведения ГИА</a:t>
            </a:r>
          </a:p>
          <a:p>
            <a:pPr fontAlgn="t"/>
            <a:r>
              <a:rPr lang="ru-RU" sz="5600" dirty="0"/>
              <a:t>Письма о направлении нормативных документов и материалов  в ОО. Памятки, листовки, другие виды информационных </a:t>
            </a:r>
            <a:r>
              <a:rPr lang="ru-RU" sz="5600" dirty="0" smtClean="0"/>
              <a:t>материалов</a:t>
            </a:r>
            <a:endParaRPr lang="ru-RU" sz="5600" dirty="0"/>
          </a:p>
          <a:p>
            <a:pPr fontAlgn="t"/>
            <a:r>
              <a:rPr lang="ru-RU" sz="5600" dirty="0"/>
              <a:t>Организация  тренировочных мероприятий для обучающихся и их родителей (законных представителей) по заполнению бланков ответов в соответствии с образцом написания букв и цифр (для проведения ОГЭ и ЕГЭ по федеральной технологии)</a:t>
            </a:r>
          </a:p>
          <a:p>
            <a:pPr fontAlgn="t"/>
            <a:r>
              <a:rPr lang="ru-RU" sz="5600" dirty="0"/>
              <a:t>Заполненные бланки ответов ОГЭ, ЕГЭ проводимого по федеральной технологии всеми обучающимися 9, 11-х классов (неоднократно на классных часах). </a:t>
            </a:r>
          </a:p>
          <a:p>
            <a:pPr fontAlgn="t"/>
            <a:r>
              <a:rPr lang="ru-RU" sz="5600" dirty="0"/>
              <a:t>Разъяснения (в виде презентаций, листовок, протоколов классных часов) о необходимости заполнения  регистрационных полей и ответов на задания в бланке ответов № 1 в строгом соответствии с образцом написания букв, цифр, символов и возможном снижении отметки из-за неверного распознавания буквы, цифры, символа программой при автоматизированной обработке бланков </a:t>
            </a:r>
            <a:r>
              <a:rPr lang="ru-RU" sz="5600" dirty="0" smtClean="0"/>
              <a:t>ответов</a:t>
            </a:r>
            <a:endParaRPr lang="ru-RU" sz="5600" dirty="0"/>
          </a:p>
          <a:p>
            <a:pPr fontAlgn="t"/>
            <a:r>
              <a:rPr lang="ru-RU" sz="5600" dirty="0"/>
              <a:t>Учет обучающихся с ограниченными возможностями здоровья и проведение с ними и их родителями (законными представителями) </a:t>
            </a:r>
          </a:p>
          <a:p>
            <a:pPr fontAlgn="t"/>
            <a:r>
              <a:rPr lang="ru-RU" sz="5600" dirty="0"/>
              <a:t>Комплект документов (заверенных в</a:t>
            </a:r>
            <a:r>
              <a:rPr lang="en-US" sz="5600" dirty="0"/>
              <a:t> </a:t>
            </a:r>
            <a:r>
              <a:rPr lang="ru-RU" sz="5600" dirty="0"/>
              <a:t>установленном порядке) из ОО о наличии лиц с ОВЗ и необходимых для них условий в ППЭ, учет результатов сдачи ГИА данной категорией участников ГИА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26816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3122"/>
            <a:ext cx="10972800" cy="1018094"/>
          </a:xfrm>
        </p:spPr>
        <p:txBody>
          <a:bodyPr/>
          <a:lstStyle/>
          <a:p>
            <a:r>
              <a:rPr lang="ru-RU" sz="3600" b="1" dirty="0">
                <a:solidFill>
                  <a:schemeClr val="accent2"/>
                </a:solidFill>
              </a:rPr>
              <a:t>Формы и периоды ГИА-9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97338" y="1214063"/>
            <a:ext cx="5632121" cy="38892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3200" i="1" dirty="0">
                <a:solidFill>
                  <a:schemeClr val="tx1"/>
                </a:solidFill>
              </a:rPr>
              <a:t>Работа с родителями</a:t>
            </a:r>
          </a:p>
          <a:p>
            <a:pPr algn="ctr"/>
            <a:endParaRPr lang="ru-RU" sz="3200" dirty="0">
              <a:solidFill>
                <a:schemeClr val="tx1"/>
              </a:solidFill>
            </a:endParaRPr>
          </a:p>
          <a:p>
            <a:pPr algn="ctr"/>
            <a:r>
              <a:rPr lang="ru-RU" sz="3200" dirty="0">
                <a:solidFill>
                  <a:schemeClr val="tx1"/>
                </a:solidFill>
              </a:rPr>
              <a:t>Провели родительские собрания </a:t>
            </a:r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200" dirty="0">
                <a:solidFill>
                  <a:schemeClr val="tx1"/>
                </a:solidFill>
              </a:rPr>
              <a:t>с целью ознакомления с Порядком проведения ГИА – </a:t>
            </a:r>
            <a:r>
              <a:rPr lang="ru-RU" sz="3200" dirty="0" smtClean="0">
                <a:solidFill>
                  <a:schemeClr val="tx1"/>
                </a:solidFill>
              </a:rPr>
              <a:t>15.09.2023г; 26.10.2023г.</a:t>
            </a:r>
            <a:r>
              <a:rPr lang="ru-RU" sz="3200" dirty="0">
                <a:solidFill>
                  <a:schemeClr val="tx1"/>
                </a:solidFill>
              </a:rPr>
              <a:t/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87677" y="1214063"/>
            <a:ext cx="5495827" cy="388927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2800" b="1" i="1" dirty="0">
                <a:solidFill>
                  <a:schemeClr val="tx1"/>
                </a:solidFill>
              </a:rPr>
              <a:t>Работа с обучающимися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</a:rPr>
              <a:t>Провели классные часы  профориентационной направленности о выборе предметов </a:t>
            </a:r>
            <a:r>
              <a:rPr lang="ru-RU" sz="2400" b="1" dirty="0" smtClean="0">
                <a:solidFill>
                  <a:schemeClr val="tx1"/>
                </a:solidFill>
              </a:rPr>
              <a:t>по ЕГЭ, </a:t>
            </a:r>
            <a:r>
              <a:rPr lang="ru-RU" sz="2400" b="1" dirty="0">
                <a:solidFill>
                  <a:schemeClr val="tx1"/>
                </a:solidFill>
              </a:rPr>
              <a:t>ОГЭ.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Собраны заявления об участии на ОГЭ, ГВЭ в </a:t>
            </a:r>
            <a:r>
              <a:rPr lang="ru-RU" sz="2400" b="1" dirty="0" smtClean="0">
                <a:solidFill>
                  <a:schemeClr val="tx1"/>
                </a:solidFill>
              </a:rPr>
              <a:t>2023 </a:t>
            </a:r>
            <a:r>
              <a:rPr lang="ru-RU" sz="2400" b="1" dirty="0">
                <a:solidFill>
                  <a:schemeClr val="tx1"/>
                </a:solidFill>
              </a:rPr>
              <a:t>году, и о выборе предметов </a:t>
            </a:r>
            <a:r>
              <a:rPr lang="ru-RU" sz="2400" b="1" dirty="0" smtClean="0">
                <a:solidFill>
                  <a:schemeClr val="tx1"/>
                </a:solidFill>
              </a:rPr>
              <a:t>по ЕГЭ, </a:t>
            </a:r>
            <a:r>
              <a:rPr lang="ru-RU" sz="2400" b="1" dirty="0">
                <a:solidFill>
                  <a:schemeClr val="tx1"/>
                </a:solidFill>
              </a:rPr>
              <a:t>ОГЭ.</a:t>
            </a:r>
            <a:br>
              <a:rPr lang="ru-RU" sz="2400" b="1" dirty="0">
                <a:solidFill>
                  <a:schemeClr val="tx1"/>
                </a:solidFill>
              </a:rPr>
            </a:br>
            <a:endParaRPr lang="ru-RU" sz="24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8" name="Picture 776"/>
          <p:cNvPicPr/>
          <p:nvPr/>
        </p:nvPicPr>
        <p:blipFill>
          <a:blip r:embed="rId2"/>
          <a:stretch>
            <a:fillRect/>
          </a:stretch>
        </p:blipFill>
        <p:spPr>
          <a:xfrm>
            <a:off x="5267088" y="1504356"/>
            <a:ext cx="662371" cy="780864"/>
          </a:xfrm>
          <a:prstGeom prst="rect">
            <a:avLst/>
          </a:prstGeom>
        </p:spPr>
      </p:pic>
      <p:pic>
        <p:nvPicPr>
          <p:cNvPr id="19" name="Picture 778"/>
          <p:cNvPicPr/>
          <p:nvPr/>
        </p:nvPicPr>
        <p:blipFill>
          <a:blip r:embed="rId3"/>
          <a:stretch>
            <a:fillRect/>
          </a:stretch>
        </p:blipFill>
        <p:spPr>
          <a:xfrm rot="10800001" flipV="1">
            <a:off x="11209793" y="1278233"/>
            <a:ext cx="487539" cy="61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57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О планируемых мерах по недопущению нарушений среди обучающихся и организаторов ГИА в </a:t>
            </a:r>
            <a:r>
              <a:rPr lang="ru-RU" sz="2800" b="1" dirty="0" smtClean="0"/>
              <a:t>2024 </a:t>
            </a:r>
            <a:r>
              <a:rPr lang="ru-RU" sz="2800" b="1" dirty="0"/>
              <a:t>году.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400" dirty="0"/>
              <a:t>Об особенностях регистрации на ГИА в </a:t>
            </a:r>
            <a:r>
              <a:rPr lang="ru-RU" sz="1400" dirty="0" smtClean="0"/>
              <a:t>2024 </a:t>
            </a:r>
            <a:r>
              <a:rPr lang="ru-RU" sz="1400" dirty="0"/>
              <a:t>году» (места, сроки и порядок подачи заявления на участие в ГИА) </a:t>
            </a:r>
          </a:p>
          <a:p>
            <a:r>
              <a:rPr lang="ru-RU" sz="1400" dirty="0"/>
              <a:t>«Об особенностях ГИА в </a:t>
            </a:r>
            <a:r>
              <a:rPr lang="ru-RU" sz="1400" dirty="0" smtClean="0"/>
              <a:t>2024 </a:t>
            </a:r>
            <a:r>
              <a:rPr lang="ru-RU" sz="1400" dirty="0"/>
              <a:t>году» (формы ГИА, сроки и продолжительность экзаменов, места проведения экзаменов, перечень запрещенных и допустимых средств в пунктах проведения экзаменов, особенности организации ГИА для участников с ограниченными возможностями здоровья) </a:t>
            </a:r>
          </a:p>
          <a:p>
            <a:r>
              <a:rPr lang="ru-RU" sz="1400" dirty="0"/>
              <a:t>«Права и обязанности участников ГИА» (права и обязанности участников ГИА в пунктах проведения экзаменов, последствия нарушения Порядка проведения ГИА участниками экзаменов, порядок ознакомления с результатами ГИА) </a:t>
            </a:r>
          </a:p>
          <a:p>
            <a:r>
              <a:rPr lang="ru-RU" sz="1400" dirty="0"/>
              <a:t>«Порядок подачи и рассмотрения апелляций» (виды апелляций, сроки и порядок подачи апелляций о нарушении порядка проведения ГИА, о несогласии с выставленными баллами) </a:t>
            </a:r>
          </a:p>
          <a:p>
            <a:r>
              <a:rPr lang="ru-RU" sz="1400" dirty="0"/>
              <a:t>«О мерах административной ответственности, предусмотренных ч. 4 </a:t>
            </a:r>
            <a:r>
              <a:rPr lang="en-US" sz="1400" dirty="0"/>
              <a:t>c</a:t>
            </a:r>
            <a:r>
              <a:rPr lang="ru-RU" sz="1400" dirty="0"/>
              <a:t>т. 19.30 Кодекса Российской Федерации об административных правонарушениях за нарушения Порядка проведения государственной итоговой аттестации но образовательным программам среднего общего образования» </a:t>
            </a:r>
          </a:p>
          <a:p>
            <a:r>
              <a:rPr lang="ru-RU" sz="1400" dirty="0"/>
              <a:t>Ознакомление участников ГИА под подпись с Памятками: </a:t>
            </a:r>
            <a:r>
              <a:rPr lang="en-US" sz="1400" dirty="0">
                <a:sym typeface="Symbol" panose="05050102010706020507" pitchFamily="18" charset="2"/>
              </a:rPr>
              <a:t></a:t>
            </a:r>
            <a:r>
              <a:rPr lang="ru-RU" sz="1400" dirty="0"/>
              <a:t> по проведению ГИА, </a:t>
            </a:r>
            <a:r>
              <a:rPr lang="en-US" sz="1400" dirty="0">
                <a:sym typeface="Symbol" panose="05050102010706020507" pitchFamily="18" charset="2"/>
              </a:rPr>
              <a:t></a:t>
            </a:r>
            <a:r>
              <a:rPr lang="ru-RU" sz="1400" dirty="0"/>
              <a:t> о мерах административной ответственности за нарушение Порядка проведения ГИА.</a:t>
            </a:r>
          </a:p>
          <a:p>
            <a:r>
              <a:rPr lang="ru-RU" sz="1400" dirty="0"/>
              <a:t> 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3989755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3122"/>
            <a:ext cx="10972800" cy="1018094"/>
          </a:xfrm>
        </p:spPr>
        <p:txBody>
          <a:bodyPr>
            <a:noAutofit/>
          </a:bodyPr>
          <a:lstStyle/>
          <a:p>
            <a:r>
              <a:rPr lang="ru-RU" sz="2400" b="1" dirty="0"/>
              <a:t>О работе с </a:t>
            </a:r>
            <a:r>
              <a:rPr lang="ru-RU" sz="2400" b="1" dirty="0" smtClean="0"/>
              <a:t>обучающимися, </a:t>
            </a:r>
            <a:r>
              <a:rPr lang="ru-RU" sz="2400" b="1" dirty="0"/>
              <a:t>находящимися в «зоне риска».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Проблемы </a:t>
            </a:r>
            <a:r>
              <a:rPr lang="ru-RU" sz="2400" b="1" dirty="0"/>
              <a:t>и пути решения.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2771" y="2449285"/>
            <a:ext cx="5526688" cy="414745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ru-RU" sz="3200" dirty="0"/>
              <a:t>Со слабоуспевающими </a:t>
            </a:r>
            <a:endParaRPr lang="ru-RU" sz="3200" dirty="0" smtClean="0"/>
          </a:p>
          <a:p>
            <a:pPr algn="ctr"/>
            <a:endParaRPr lang="ru-RU" sz="3200" dirty="0"/>
          </a:p>
          <a:p>
            <a:pPr algn="ctr"/>
            <a:r>
              <a:rPr lang="ru-RU" sz="3200" b="1" dirty="0"/>
              <a:t>О работе с </a:t>
            </a:r>
            <a:r>
              <a:rPr lang="ru-RU" sz="3200" dirty="0" smtClean="0"/>
              <a:t>Со </a:t>
            </a:r>
            <a:r>
              <a:rPr lang="ru-RU" sz="3200" dirty="0" err="1" smtClean="0"/>
              <a:t>со</a:t>
            </a:r>
            <a:r>
              <a:rPr lang="ru-RU" sz="3200" dirty="0" smtClean="0"/>
              <a:t> </a:t>
            </a:r>
          </a:p>
          <a:p>
            <a:pPr algn="ctr"/>
            <a:r>
              <a:rPr lang="ru-RU" sz="3200" dirty="0" smtClean="0"/>
              <a:t> Со слабоуспевающими  обучающимися организованы </a:t>
            </a:r>
            <a:r>
              <a:rPr lang="ru-RU" sz="3200" dirty="0"/>
              <a:t>индивидуальные занятия по всем выбранным предметам.</a:t>
            </a:r>
          </a:p>
          <a:p>
            <a:pPr algn="ctr"/>
            <a:endParaRPr lang="ru-RU" sz="3200" dirty="0"/>
          </a:p>
          <a:p>
            <a:pPr algn="ctr"/>
            <a:endParaRPr lang="ru-RU" sz="3200" dirty="0"/>
          </a:p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87677" y="2296886"/>
            <a:ext cx="5495827" cy="44087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Родители слабоуспевающих обучающихся приглашены на индивидуальные беседы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19" name="Picture 778"/>
          <p:cNvPicPr/>
          <p:nvPr/>
        </p:nvPicPr>
        <p:blipFill>
          <a:blip r:embed="rId2"/>
          <a:stretch>
            <a:fillRect/>
          </a:stretch>
        </p:blipFill>
        <p:spPr>
          <a:xfrm rot="10800001" flipV="1">
            <a:off x="11209793" y="1278233"/>
            <a:ext cx="487539" cy="61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29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935480"/>
            <a:ext cx="10972800" cy="2244634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6" name="Заголовок 1"/>
          <p:cNvSpPr txBox="1"/>
          <p:nvPr/>
        </p:nvSpPr>
        <p:spPr>
          <a:xfrm>
            <a:off x="1698282" y="2031207"/>
            <a:ext cx="8814632" cy="4625780"/>
          </a:xfrm>
          <a:prstGeom prst="ellipseRibbon">
            <a:avLst>
              <a:gd name="adj1" fmla="val 51043"/>
              <a:gd name="adj2" fmla="val 50000"/>
              <a:gd name="adj3" fmla="val 12500"/>
            </a:avLst>
          </a:prstGeom>
          <a:solidFill>
            <a:srgbClr val="002060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1AB39F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Удачи на экзаменах!</a:t>
            </a:r>
          </a:p>
        </p:txBody>
      </p:sp>
    </p:spTree>
    <p:extLst>
      <p:ext uri="{BB962C8B-B14F-4D97-AF65-F5344CB8AC3E}">
        <p14:creationId xmlns:p14="http://schemas.microsoft.com/office/powerpoint/2010/main" val="295245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Анализ результатов ЕГЭ-2023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1402444"/>
              </p:ext>
            </p:extLst>
          </p:nvPr>
        </p:nvGraphicFramePr>
        <p:xfrm>
          <a:off x="592855" y="1487154"/>
          <a:ext cx="8993271" cy="48807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1648">
                  <a:extLst>
                    <a:ext uri="{9D8B030D-6E8A-4147-A177-3AD203B41FA5}">
                      <a16:colId xmlns:a16="http://schemas.microsoft.com/office/drawing/2014/main" val="4215903055"/>
                    </a:ext>
                  </a:extLst>
                </a:gridCol>
                <a:gridCol w="1695649">
                  <a:extLst>
                    <a:ext uri="{9D8B030D-6E8A-4147-A177-3AD203B41FA5}">
                      <a16:colId xmlns:a16="http://schemas.microsoft.com/office/drawing/2014/main" val="3187650988"/>
                    </a:ext>
                  </a:extLst>
                </a:gridCol>
                <a:gridCol w="585949">
                  <a:extLst>
                    <a:ext uri="{9D8B030D-6E8A-4147-A177-3AD203B41FA5}">
                      <a16:colId xmlns:a16="http://schemas.microsoft.com/office/drawing/2014/main" val="2491970079"/>
                    </a:ext>
                  </a:extLst>
                </a:gridCol>
                <a:gridCol w="653871">
                  <a:extLst>
                    <a:ext uri="{9D8B030D-6E8A-4147-A177-3AD203B41FA5}">
                      <a16:colId xmlns:a16="http://schemas.microsoft.com/office/drawing/2014/main" val="1360542058"/>
                    </a:ext>
                  </a:extLst>
                </a:gridCol>
                <a:gridCol w="846778">
                  <a:extLst>
                    <a:ext uri="{9D8B030D-6E8A-4147-A177-3AD203B41FA5}">
                      <a16:colId xmlns:a16="http://schemas.microsoft.com/office/drawing/2014/main" val="2488744381"/>
                    </a:ext>
                  </a:extLst>
                </a:gridCol>
                <a:gridCol w="701503">
                  <a:extLst>
                    <a:ext uri="{9D8B030D-6E8A-4147-A177-3AD203B41FA5}">
                      <a16:colId xmlns:a16="http://schemas.microsoft.com/office/drawing/2014/main" val="386429970"/>
                    </a:ext>
                  </a:extLst>
                </a:gridCol>
                <a:gridCol w="873645">
                  <a:extLst>
                    <a:ext uri="{9D8B030D-6E8A-4147-A177-3AD203B41FA5}">
                      <a16:colId xmlns:a16="http://schemas.microsoft.com/office/drawing/2014/main" val="2435574152"/>
                    </a:ext>
                  </a:extLst>
                </a:gridCol>
                <a:gridCol w="910462">
                  <a:extLst>
                    <a:ext uri="{9D8B030D-6E8A-4147-A177-3AD203B41FA5}">
                      <a16:colId xmlns:a16="http://schemas.microsoft.com/office/drawing/2014/main" val="2018546140"/>
                    </a:ext>
                  </a:extLst>
                </a:gridCol>
                <a:gridCol w="1118304">
                  <a:extLst>
                    <a:ext uri="{9D8B030D-6E8A-4147-A177-3AD203B41FA5}">
                      <a16:colId xmlns:a16="http://schemas.microsoft.com/office/drawing/2014/main" val="1697748749"/>
                    </a:ext>
                  </a:extLst>
                </a:gridCol>
                <a:gridCol w="445899">
                  <a:extLst>
                    <a:ext uri="{9D8B030D-6E8A-4147-A177-3AD203B41FA5}">
                      <a16:colId xmlns:a16="http://schemas.microsoft.com/office/drawing/2014/main" val="315279556"/>
                    </a:ext>
                  </a:extLst>
                </a:gridCol>
                <a:gridCol w="689563">
                  <a:extLst>
                    <a:ext uri="{9D8B030D-6E8A-4147-A177-3AD203B41FA5}">
                      <a16:colId xmlns:a16="http://schemas.microsoft.com/office/drawing/2014/main" val="282909562"/>
                    </a:ext>
                  </a:extLst>
                </a:gridCol>
              </a:tblGrid>
              <a:tr h="8711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Предмет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Количество выпускников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Количество участников ЕГЭ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Средние результаты по школе (СШ)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Средние баллы по МР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Разница (МР-СШ)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Средние баллы по РБ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Разница (РБ-СШ)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Количество непрошедших минимальный порог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794679"/>
                  </a:ext>
                </a:extLst>
              </a:tr>
              <a:tr h="5166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2022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2023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6958090"/>
                  </a:ext>
                </a:extLst>
              </a:tr>
              <a:tr h="277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Русский язык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73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67,4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+5,6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68,9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+4,1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2098923"/>
                  </a:ext>
                </a:extLst>
              </a:tr>
              <a:tr h="6613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Математика (базовый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effectLst/>
                        </a:rPr>
                        <a:t>ур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4,5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4,1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+0,4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4,2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+0,3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4074287"/>
                  </a:ext>
                </a:extLst>
              </a:tr>
              <a:tr h="277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Биология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32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51,1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-19,1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54,2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-22,2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13036113"/>
                  </a:ext>
                </a:extLst>
              </a:tr>
              <a:tr h="277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36,5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+29,5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57,8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+8,2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2146975"/>
                  </a:ext>
                </a:extLst>
              </a:tr>
              <a:tr h="574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52,5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47,3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+5,2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58,9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-6,4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7839250"/>
                  </a:ext>
                </a:extLst>
              </a:tr>
              <a:tr h="2775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Итого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8675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9687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Результаты ЕГЭ-2023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6787976"/>
              </p:ext>
            </p:extLst>
          </p:nvPr>
        </p:nvGraphicFramePr>
        <p:xfrm>
          <a:off x="864154" y="1792236"/>
          <a:ext cx="8762165" cy="4038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7787">
                  <a:extLst>
                    <a:ext uri="{9D8B030D-6E8A-4147-A177-3AD203B41FA5}">
                      <a16:colId xmlns:a16="http://schemas.microsoft.com/office/drawing/2014/main" val="2140027760"/>
                    </a:ext>
                  </a:extLst>
                </a:gridCol>
                <a:gridCol w="2782997">
                  <a:extLst>
                    <a:ext uri="{9D8B030D-6E8A-4147-A177-3AD203B41FA5}">
                      <a16:colId xmlns:a16="http://schemas.microsoft.com/office/drawing/2014/main" val="101486529"/>
                    </a:ext>
                  </a:extLst>
                </a:gridCol>
                <a:gridCol w="2779358">
                  <a:extLst>
                    <a:ext uri="{9D8B030D-6E8A-4147-A177-3AD203B41FA5}">
                      <a16:colId xmlns:a16="http://schemas.microsoft.com/office/drawing/2014/main" val="3219813481"/>
                    </a:ext>
                  </a:extLst>
                </a:gridCol>
                <a:gridCol w="2722023">
                  <a:extLst>
                    <a:ext uri="{9D8B030D-6E8A-4147-A177-3AD203B41FA5}">
                      <a16:colId xmlns:a16="http://schemas.microsoft.com/office/drawing/2014/main" val="3087967588"/>
                    </a:ext>
                  </a:extLst>
                </a:gridCol>
              </a:tblGrid>
              <a:tr h="703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ФИО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выпускника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Предмет  ЕГЭ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Результаты ЕГЭ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3354788"/>
                  </a:ext>
                </a:extLst>
              </a:tr>
              <a:tr h="4183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Идрисова Элина Фидратовна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Русский язык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77 баллов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07664"/>
                  </a:ext>
                </a:extLst>
              </a:tr>
              <a:tr h="334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Математика (базовая)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«5»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2048111"/>
                  </a:ext>
                </a:extLst>
              </a:tr>
              <a:tr h="334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История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66 баллов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3107502"/>
                  </a:ext>
                </a:extLst>
              </a:tr>
              <a:tr h="334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57 баллов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104903"/>
                  </a:ext>
                </a:extLst>
              </a:tr>
              <a:tr h="334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Хурматова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Вероника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Фаритовна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Русский язык 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69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баллов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01558603"/>
                  </a:ext>
                </a:extLst>
              </a:tr>
              <a:tr h="334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Математика (базовая)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«4»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8139541"/>
                  </a:ext>
                </a:extLst>
              </a:tr>
              <a:tr h="401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Обществознание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48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баллов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603506"/>
                  </a:ext>
                </a:extLst>
              </a:tr>
              <a:tr h="334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Биология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32 балла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02997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782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>
                <a:solidFill>
                  <a:schemeClr val="tx1"/>
                </a:solidFill>
              </a:rPr>
              <a:t>Анализ результатов ГИА за курс основного общего образования в </a:t>
            </a:r>
            <a:r>
              <a:rPr lang="ru-RU" u="sng" dirty="0" smtClean="0">
                <a:solidFill>
                  <a:schemeClr val="tx1"/>
                </a:solidFill>
              </a:rPr>
              <a:t>2023 </a:t>
            </a:r>
            <a:r>
              <a:rPr lang="ru-RU" u="sng" dirty="0">
                <a:solidFill>
                  <a:schemeClr val="tx1"/>
                </a:solidFill>
              </a:rPr>
              <a:t>году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</a:t>
            </a:r>
            <a:r>
              <a:rPr lang="ru-RU" dirty="0" smtClean="0"/>
              <a:t>2022-2023 </a:t>
            </a:r>
            <a:r>
              <a:rPr lang="ru-RU" dirty="0"/>
              <a:t>учебном году закончили 9 класс </a:t>
            </a:r>
            <a:r>
              <a:rPr lang="ru-RU" dirty="0" smtClean="0"/>
              <a:t>26 </a:t>
            </a:r>
            <a:r>
              <a:rPr lang="ru-RU" dirty="0"/>
              <a:t>обучающихся (сдавали  ОГЭ - </a:t>
            </a:r>
            <a:r>
              <a:rPr lang="ru-RU" dirty="0" smtClean="0"/>
              <a:t>23 </a:t>
            </a:r>
            <a:r>
              <a:rPr lang="ru-RU" dirty="0"/>
              <a:t>об-</a:t>
            </a:r>
            <a:r>
              <a:rPr lang="ru-RU" dirty="0" err="1"/>
              <a:t>ся</a:t>
            </a:r>
            <a:r>
              <a:rPr lang="ru-RU" dirty="0"/>
              <a:t>, ГВЭ – </a:t>
            </a:r>
            <a:r>
              <a:rPr lang="ru-RU" dirty="0" smtClean="0"/>
              <a:t>3 </a:t>
            </a:r>
            <a:r>
              <a:rPr lang="ru-RU" dirty="0"/>
              <a:t>об-</a:t>
            </a:r>
            <a:r>
              <a:rPr lang="ru-RU" dirty="0" err="1"/>
              <a:t>ся</a:t>
            </a:r>
            <a:r>
              <a:rPr lang="ru-RU" dirty="0"/>
              <a:t>). </a:t>
            </a:r>
          </a:p>
          <a:p>
            <a:r>
              <a:rPr lang="ru-RU" dirty="0" smtClean="0"/>
              <a:t>17 </a:t>
            </a:r>
            <a:r>
              <a:rPr lang="ru-RU" dirty="0"/>
              <a:t>обучающихся сдали Государственную итоговую аттестацию в основные сроки, 5 обучающихся – в сентябрьские сроки.</a:t>
            </a:r>
          </a:p>
          <a:p>
            <a:r>
              <a:rPr lang="ru-RU" dirty="0"/>
              <a:t> Получили аттестаты за курс основного общего образования все </a:t>
            </a:r>
            <a:r>
              <a:rPr lang="ru-RU" dirty="0" smtClean="0"/>
              <a:t>25 </a:t>
            </a:r>
            <a:r>
              <a:rPr lang="ru-RU" dirty="0"/>
              <a:t>выпускника, из них 1 обучающийся получил аттестат особого образца.</a:t>
            </a:r>
          </a:p>
          <a:p>
            <a:r>
              <a:rPr lang="ru-RU" dirty="0"/>
              <a:t>По результатам итогового собеседования </a:t>
            </a:r>
            <a:r>
              <a:rPr lang="ru-RU" dirty="0" smtClean="0"/>
              <a:t>26 </a:t>
            </a:r>
            <a:r>
              <a:rPr lang="ru-RU" dirty="0"/>
              <a:t>обучающихся получили «зачет» в основной </a:t>
            </a:r>
            <a:r>
              <a:rPr lang="ru-RU" dirty="0" smtClean="0"/>
              <a:t>срок- 8 </a:t>
            </a:r>
            <a:r>
              <a:rPr lang="ru-RU" dirty="0"/>
              <a:t>февраля </a:t>
            </a:r>
            <a:r>
              <a:rPr lang="ru-RU" dirty="0" smtClean="0"/>
              <a:t>2023 </a:t>
            </a:r>
            <a:r>
              <a:rPr lang="ru-RU" dirty="0"/>
              <a:t>года.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781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7041C-97E8-4C35-B97A-6EB1F785E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6887"/>
            <a:ext cx="10972800" cy="654843"/>
          </a:xfrm>
        </p:spPr>
        <p:txBody>
          <a:bodyPr>
            <a:normAutofit/>
          </a:bodyPr>
          <a:lstStyle/>
          <a:p>
            <a:r>
              <a:rPr lang="ru-RU" u="sng" dirty="0">
                <a:solidFill>
                  <a:schemeClr val="tx1"/>
                </a:solidFill>
              </a:rPr>
              <a:t>Результаты   ГИА   по  математике  -  </a:t>
            </a:r>
            <a:r>
              <a:rPr lang="ru-RU" u="sng" dirty="0" smtClean="0">
                <a:solidFill>
                  <a:schemeClr val="tx1"/>
                </a:solidFill>
              </a:rPr>
              <a:t>2023</a:t>
            </a:r>
            <a:endParaRPr lang="ru-RU" u="sng" dirty="0">
              <a:solidFill>
                <a:schemeClr val="tx1"/>
              </a:solidFill>
            </a:endParaRP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D301BA95-1B19-4422-9BB2-AE205B3D3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6751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8000" u="sng" dirty="0">
                <a:solidFill>
                  <a:schemeClr val="tx1"/>
                </a:solidFill>
              </a:rPr>
              <a:t>Результаты ОГЭ</a:t>
            </a:r>
          </a:p>
          <a:p>
            <a:pPr algn="ctr"/>
            <a:r>
              <a:rPr lang="ru-RU" sz="8000" u="sng" dirty="0">
                <a:solidFill>
                  <a:schemeClr val="tx1"/>
                </a:solidFill>
              </a:rPr>
              <a:t>Сдали </a:t>
            </a:r>
            <a:r>
              <a:rPr lang="ru-RU" sz="8000" u="sng" dirty="0" smtClean="0">
                <a:solidFill>
                  <a:schemeClr val="tx1"/>
                </a:solidFill>
              </a:rPr>
              <a:t>22 </a:t>
            </a:r>
            <a:r>
              <a:rPr lang="ru-RU" sz="8000" u="sng" dirty="0">
                <a:solidFill>
                  <a:schemeClr val="tx1"/>
                </a:solidFill>
              </a:rPr>
              <a:t>обучающихся:</a:t>
            </a:r>
          </a:p>
          <a:p>
            <a:pPr algn="ctr"/>
            <a:r>
              <a:rPr lang="ru-RU" sz="8000" u="sng" dirty="0">
                <a:solidFill>
                  <a:schemeClr val="tx1"/>
                </a:solidFill>
              </a:rPr>
              <a:t>«5»-0,  «4»- </a:t>
            </a:r>
            <a:r>
              <a:rPr lang="ru-RU" sz="8000" u="sng" dirty="0" smtClean="0">
                <a:solidFill>
                  <a:schemeClr val="tx1"/>
                </a:solidFill>
              </a:rPr>
              <a:t>6 (27,3%), »</a:t>
            </a:r>
            <a:r>
              <a:rPr lang="ru-RU" sz="8000" u="sng" dirty="0">
                <a:solidFill>
                  <a:schemeClr val="tx1"/>
                </a:solidFill>
              </a:rPr>
              <a:t>3</a:t>
            </a:r>
            <a:r>
              <a:rPr lang="ru-RU" sz="8000" u="sng" dirty="0" smtClean="0">
                <a:solidFill>
                  <a:schemeClr val="tx1"/>
                </a:solidFill>
              </a:rPr>
              <a:t>»-16 (72,7%)</a:t>
            </a:r>
            <a:endParaRPr lang="ru-RU" sz="8000" u="sng" dirty="0">
              <a:solidFill>
                <a:schemeClr val="tx1"/>
              </a:solidFill>
            </a:endParaRPr>
          </a:p>
          <a:p>
            <a:pPr algn="ctr"/>
            <a:endParaRPr lang="ru-RU" u="sng" dirty="0">
              <a:solidFill>
                <a:schemeClr val="tx1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726B2003-EDC8-465B-A94A-71F55227C9B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093436159"/>
              </p:ext>
            </p:extLst>
          </p:nvPr>
        </p:nvGraphicFramePr>
        <p:xfrm>
          <a:off x="709612" y="2796989"/>
          <a:ext cx="5386388" cy="3294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Текст 7">
            <a:extLst>
              <a:ext uri="{FF2B5EF4-FFF2-40B4-BE49-F238E27FC236}">
                <a16:creationId xmlns:a16="http://schemas.microsoft.com/office/drawing/2014/main" id="{C85703EF-CE8E-4567-B50F-AC4A7BE590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68" y="1290918"/>
            <a:ext cx="5389033" cy="122368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u="sng" dirty="0">
                <a:solidFill>
                  <a:schemeClr val="tx1"/>
                </a:solidFill>
              </a:rPr>
              <a:t>Результаты ГВЭ</a:t>
            </a:r>
          </a:p>
          <a:p>
            <a:pPr algn="ctr"/>
            <a:r>
              <a:rPr lang="ru-RU" u="sng" dirty="0">
                <a:solidFill>
                  <a:schemeClr val="tx1"/>
                </a:solidFill>
              </a:rPr>
              <a:t>Сдали 3</a:t>
            </a:r>
            <a:r>
              <a:rPr lang="ru-RU" u="sng" dirty="0" smtClean="0">
                <a:solidFill>
                  <a:schemeClr val="tx1"/>
                </a:solidFill>
              </a:rPr>
              <a:t> </a:t>
            </a:r>
            <a:r>
              <a:rPr lang="ru-RU" u="sng" dirty="0">
                <a:solidFill>
                  <a:schemeClr val="tx1"/>
                </a:solidFill>
              </a:rPr>
              <a:t>обучающихся:</a:t>
            </a:r>
          </a:p>
          <a:p>
            <a:pPr algn="ctr"/>
            <a:r>
              <a:rPr lang="ru-RU" u="sng" dirty="0">
                <a:solidFill>
                  <a:schemeClr val="tx1"/>
                </a:solidFill>
              </a:rPr>
              <a:t>«5</a:t>
            </a:r>
            <a:r>
              <a:rPr lang="ru-RU" u="sng" dirty="0" smtClean="0">
                <a:solidFill>
                  <a:schemeClr val="tx1"/>
                </a:solidFill>
              </a:rPr>
              <a:t>»-0 , </a:t>
            </a:r>
            <a:r>
              <a:rPr lang="ru-RU" u="sng" dirty="0">
                <a:solidFill>
                  <a:schemeClr val="tx1"/>
                </a:solidFill>
              </a:rPr>
              <a:t>«4</a:t>
            </a:r>
            <a:r>
              <a:rPr lang="ru-RU" u="sng" dirty="0" smtClean="0">
                <a:solidFill>
                  <a:schemeClr val="tx1"/>
                </a:solidFill>
              </a:rPr>
              <a:t>»-0 (%), </a:t>
            </a:r>
            <a:r>
              <a:rPr lang="ru-RU" u="sng" dirty="0">
                <a:solidFill>
                  <a:schemeClr val="tx1"/>
                </a:solidFill>
              </a:rPr>
              <a:t>«3</a:t>
            </a:r>
            <a:r>
              <a:rPr lang="ru-RU" u="sng" dirty="0" smtClean="0">
                <a:solidFill>
                  <a:schemeClr val="tx1"/>
                </a:solidFill>
              </a:rPr>
              <a:t>»-3 (%)</a:t>
            </a:r>
            <a:endParaRPr lang="ru-RU" u="sng" dirty="0">
              <a:solidFill>
                <a:schemeClr val="tx1"/>
              </a:solidFill>
            </a:endParaRPr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65504D1B-E31A-49FF-814A-FA2904254FE1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164411458"/>
              </p:ext>
            </p:extLst>
          </p:nvPr>
        </p:nvGraphicFramePr>
        <p:xfrm>
          <a:off x="5087938" y="2736850"/>
          <a:ext cx="4186237" cy="3305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42308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47C59F-441C-4E8A-B1A6-4C4970CA6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376" y="704088"/>
            <a:ext cx="10789024" cy="654843"/>
          </a:xfrm>
        </p:spPr>
        <p:txBody>
          <a:bodyPr>
            <a:normAutofit/>
          </a:bodyPr>
          <a:lstStyle/>
          <a:p>
            <a:r>
              <a:rPr lang="ru-RU" u="sng" dirty="0">
                <a:solidFill>
                  <a:schemeClr val="tx1"/>
                </a:solidFill>
              </a:rPr>
              <a:t>Результаты   ГИА   по русскому языку  -  </a:t>
            </a:r>
            <a:r>
              <a:rPr lang="ru-RU" u="sng" dirty="0" smtClean="0">
                <a:solidFill>
                  <a:schemeClr val="tx1"/>
                </a:solidFill>
              </a:rPr>
              <a:t>2023</a:t>
            </a: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59CE11-4AC8-4125-AB66-0700063D0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65729"/>
            <a:ext cx="5386917" cy="1250577"/>
          </a:xfrm>
        </p:spPr>
        <p:txBody>
          <a:bodyPr>
            <a:normAutofit fontScale="25000" lnSpcReduction="20000"/>
          </a:bodyPr>
          <a:lstStyle/>
          <a:p>
            <a:pPr algn="ctr"/>
            <a:endParaRPr lang="ru-RU" u="sng" dirty="0">
              <a:solidFill>
                <a:schemeClr val="tx1"/>
              </a:solidFill>
            </a:endParaRPr>
          </a:p>
          <a:p>
            <a:pPr algn="ctr"/>
            <a:r>
              <a:rPr lang="ru-RU" sz="8000" u="sng" dirty="0">
                <a:solidFill>
                  <a:schemeClr val="tx1"/>
                </a:solidFill>
              </a:rPr>
              <a:t>Результаты ОГЭ</a:t>
            </a:r>
          </a:p>
          <a:p>
            <a:pPr algn="ctr"/>
            <a:r>
              <a:rPr lang="ru-RU" sz="8000" u="sng" dirty="0">
                <a:solidFill>
                  <a:schemeClr val="tx1"/>
                </a:solidFill>
              </a:rPr>
              <a:t>Сдали </a:t>
            </a:r>
            <a:r>
              <a:rPr lang="ru-RU" sz="8000" u="sng" dirty="0" smtClean="0">
                <a:solidFill>
                  <a:schemeClr val="tx1"/>
                </a:solidFill>
              </a:rPr>
              <a:t>22 </a:t>
            </a:r>
            <a:r>
              <a:rPr lang="ru-RU" sz="8000" u="sng" dirty="0">
                <a:solidFill>
                  <a:schemeClr val="tx1"/>
                </a:solidFill>
              </a:rPr>
              <a:t>обучающихся:</a:t>
            </a:r>
          </a:p>
          <a:p>
            <a:pPr algn="ctr"/>
            <a:r>
              <a:rPr lang="ru-RU" sz="8000" u="sng" dirty="0">
                <a:solidFill>
                  <a:schemeClr val="tx1"/>
                </a:solidFill>
              </a:rPr>
              <a:t>«5</a:t>
            </a:r>
            <a:r>
              <a:rPr lang="ru-RU" sz="8000" u="sng" dirty="0" smtClean="0">
                <a:solidFill>
                  <a:schemeClr val="tx1"/>
                </a:solidFill>
              </a:rPr>
              <a:t>»-0(%),  </a:t>
            </a:r>
            <a:r>
              <a:rPr lang="ru-RU" sz="8000" u="sng" dirty="0">
                <a:solidFill>
                  <a:schemeClr val="tx1"/>
                </a:solidFill>
              </a:rPr>
              <a:t>«4»- </a:t>
            </a:r>
            <a:r>
              <a:rPr lang="ru-RU" sz="8000" u="sng" dirty="0" smtClean="0">
                <a:solidFill>
                  <a:schemeClr val="tx1"/>
                </a:solidFill>
              </a:rPr>
              <a:t>3(13,6%),»</a:t>
            </a:r>
            <a:r>
              <a:rPr lang="ru-RU" sz="8000" u="sng" dirty="0">
                <a:solidFill>
                  <a:schemeClr val="tx1"/>
                </a:solidFill>
              </a:rPr>
              <a:t>3</a:t>
            </a:r>
            <a:r>
              <a:rPr lang="ru-RU" sz="8000" u="sng" dirty="0" smtClean="0">
                <a:solidFill>
                  <a:schemeClr val="tx1"/>
                </a:solidFill>
              </a:rPr>
              <a:t>»-19 (86,4 </a:t>
            </a:r>
            <a:r>
              <a:rPr lang="ru-RU" sz="8000" u="sng" dirty="0">
                <a:solidFill>
                  <a:schemeClr val="tx1"/>
                </a:solidFill>
              </a:rPr>
              <a:t>%)</a:t>
            </a:r>
            <a:endParaRPr lang="ru-RU" sz="8000" dirty="0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EBE39B11-A62C-46F3-A8C8-9297C1E9DC9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45095440"/>
              </p:ext>
            </p:extLst>
          </p:nvPr>
        </p:nvGraphicFramePr>
        <p:xfrm>
          <a:off x="525780" y="2716306"/>
          <a:ext cx="5470208" cy="364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>
            <a:extLst>
              <a:ext uri="{FF2B5EF4-FFF2-40B4-BE49-F238E27FC236}">
                <a16:creationId xmlns:a16="http://schemas.microsoft.com/office/drawing/2014/main" id="{49341694-880F-4F0F-9F01-58F6CC4DDB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68" y="1465729"/>
            <a:ext cx="5389033" cy="1855695"/>
          </a:xfrm>
        </p:spPr>
        <p:txBody>
          <a:bodyPr>
            <a:normAutofit/>
          </a:bodyPr>
          <a:lstStyle/>
          <a:p>
            <a:pPr algn="ctr"/>
            <a:r>
              <a:rPr lang="ru-RU" u="sng" dirty="0">
                <a:solidFill>
                  <a:schemeClr val="tx1"/>
                </a:solidFill>
              </a:rPr>
              <a:t>Результаты ГВЭ</a:t>
            </a:r>
          </a:p>
          <a:p>
            <a:pPr algn="ctr"/>
            <a:r>
              <a:rPr lang="ru-RU" u="sng" dirty="0">
                <a:solidFill>
                  <a:schemeClr val="tx1"/>
                </a:solidFill>
              </a:rPr>
              <a:t>Сдали 3</a:t>
            </a:r>
            <a:r>
              <a:rPr lang="ru-RU" u="sng" dirty="0" smtClean="0">
                <a:solidFill>
                  <a:schemeClr val="tx1"/>
                </a:solidFill>
              </a:rPr>
              <a:t> </a:t>
            </a:r>
            <a:r>
              <a:rPr lang="ru-RU" u="sng" dirty="0">
                <a:solidFill>
                  <a:schemeClr val="tx1"/>
                </a:solidFill>
              </a:rPr>
              <a:t>обучающихся:</a:t>
            </a:r>
          </a:p>
          <a:p>
            <a:pPr algn="ctr"/>
            <a:r>
              <a:rPr lang="ru-RU" u="sng" dirty="0">
                <a:solidFill>
                  <a:schemeClr val="tx1"/>
                </a:solidFill>
              </a:rPr>
              <a:t>«5»- </a:t>
            </a:r>
            <a:r>
              <a:rPr lang="ru-RU" u="sng" dirty="0" smtClean="0">
                <a:solidFill>
                  <a:schemeClr val="tx1"/>
                </a:solidFill>
              </a:rPr>
              <a:t>1 (33,3 %), </a:t>
            </a:r>
            <a:r>
              <a:rPr lang="ru-RU" u="sng" dirty="0">
                <a:solidFill>
                  <a:schemeClr val="tx1"/>
                </a:solidFill>
              </a:rPr>
              <a:t>«4</a:t>
            </a:r>
            <a:r>
              <a:rPr lang="ru-RU" u="sng" dirty="0" smtClean="0">
                <a:solidFill>
                  <a:schemeClr val="tx1"/>
                </a:solidFill>
              </a:rPr>
              <a:t>»-0, </a:t>
            </a:r>
            <a:r>
              <a:rPr lang="ru-RU" u="sng" dirty="0">
                <a:solidFill>
                  <a:schemeClr val="tx1"/>
                </a:solidFill>
              </a:rPr>
              <a:t>«3</a:t>
            </a:r>
            <a:r>
              <a:rPr lang="ru-RU" u="sng" dirty="0" smtClean="0">
                <a:solidFill>
                  <a:schemeClr val="tx1"/>
                </a:solidFill>
              </a:rPr>
              <a:t>»-2 (66,7%)</a:t>
            </a:r>
            <a:endParaRPr lang="ru-RU" u="sng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BD625F7B-E6D6-4067-AF61-318AEC0263A9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82750924"/>
              </p:ext>
            </p:extLst>
          </p:nvPr>
        </p:nvGraphicFramePr>
        <p:xfrm>
          <a:off x="6192838" y="3146425"/>
          <a:ext cx="5389562" cy="3214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4973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30195" y="1605776"/>
            <a:ext cx="10549869" cy="3611683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По данным результатам </a:t>
            </a:r>
            <a:r>
              <a:rPr lang="ru-RU" sz="4000" dirty="0" smtClean="0">
                <a:solidFill>
                  <a:srgbClr val="FF0000"/>
                </a:solidFill>
              </a:rPr>
              <a:t>качество знаний составило: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ПО </a:t>
            </a:r>
            <a:r>
              <a:rPr lang="ru-RU" sz="4900" dirty="0">
                <a:solidFill>
                  <a:srgbClr val="FF0000"/>
                </a:solidFill>
              </a:rPr>
              <a:t> русскому языку – </a:t>
            </a:r>
            <a:r>
              <a:rPr lang="ru-RU" sz="4900" dirty="0" smtClean="0">
                <a:solidFill>
                  <a:srgbClr val="FF0000"/>
                </a:solidFill>
              </a:rPr>
              <a:t>15,4%</a:t>
            </a:r>
            <a:r>
              <a:rPr lang="ru-RU" sz="4900" dirty="0">
                <a:solidFill>
                  <a:srgbClr val="FF0000"/>
                </a:solidFill>
              </a:rPr>
              <a:t/>
            </a:r>
            <a:br>
              <a:rPr lang="ru-RU" sz="4900" dirty="0">
                <a:solidFill>
                  <a:srgbClr val="FF0000"/>
                </a:solidFill>
              </a:rPr>
            </a:br>
            <a:r>
              <a:rPr lang="ru-RU" sz="4900" dirty="0">
                <a:solidFill>
                  <a:srgbClr val="FF0000"/>
                </a:solidFill>
              </a:rPr>
              <a:t>по математике – </a:t>
            </a:r>
            <a:r>
              <a:rPr lang="ru-RU" sz="4900" dirty="0" smtClean="0">
                <a:solidFill>
                  <a:srgbClr val="FF0000"/>
                </a:solidFill>
              </a:rPr>
              <a:t>23,1 </a:t>
            </a:r>
            <a:r>
              <a:rPr lang="ru-RU" sz="4900" dirty="0">
                <a:solidFill>
                  <a:srgbClr val="FF0000"/>
                </a:solidFill>
              </a:rPr>
              <a:t>%</a:t>
            </a:r>
            <a:r>
              <a:rPr lang="ru-RU" sz="4000" dirty="0">
                <a:solidFill>
                  <a:srgbClr val="FF0000"/>
                </a:solidFill>
              </a:rPr>
              <a:t/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dirty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1547" y="707917"/>
            <a:ext cx="10143118" cy="1065127"/>
          </a:xfrm>
        </p:spPr>
        <p:txBody>
          <a:bodyPr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64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7439</TotalTime>
  <Words>2193</Words>
  <Application>Microsoft Office PowerPoint</Application>
  <PresentationFormat>Широкоэкранный</PresentationFormat>
  <Paragraphs>554</Paragraphs>
  <Slides>38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7" baseType="lpstr">
      <vt:lpstr>Arial</vt:lpstr>
      <vt:lpstr>Calibri</vt:lpstr>
      <vt:lpstr>Corbel</vt:lpstr>
      <vt:lpstr>Georgia</vt:lpstr>
      <vt:lpstr>Symbol</vt:lpstr>
      <vt:lpstr>Times New Roman</vt:lpstr>
      <vt:lpstr>Trebuchet MS</vt:lpstr>
      <vt:lpstr>Wingdings 3</vt:lpstr>
      <vt:lpstr>Аспект</vt:lpstr>
      <vt:lpstr>  </vt:lpstr>
      <vt:lpstr>Анализ результатов ГИА за курс среднего общего образования в 2023 году</vt:lpstr>
      <vt:lpstr>Сдали ЕГЭ по выбору в 11 классе в 2023 году:</vt:lpstr>
      <vt:lpstr>Анализ результатов ЕГЭ-2023 </vt:lpstr>
      <vt:lpstr>Результаты ЕГЭ-2023</vt:lpstr>
      <vt:lpstr>Анализ результатов ГИА за курс основного общего образования в 2023 году</vt:lpstr>
      <vt:lpstr>Результаты   ГИА   по  математике  -  2023</vt:lpstr>
      <vt:lpstr>Результаты   ГИА   по русскому языку  -  2023</vt:lpstr>
      <vt:lpstr>По данным результатам качество знаний составило: ПО  русскому языку – 15,4% по математике – 23,1 %  </vt:lpstr>
      <vt:lpstr>Результаты   ГИА   по  обществознанию -2023</vt:lpstr>
      <vt:lpstr>Результаты   ГИА   по  биологии -2023</vt:lpstr>
      <vt:lpstr>Результаты   ГИА  по  географии -2023</vt:lpstr>
      <vt:lpstr>Результаты   ГИА   по  информатике -2023</vt:lpstr>
      <vt:lpstr>Сравнительный анализ результатов  по средним оценкам ОГЭ,ГВЭ</vt:lpstr>
      <vt:lpstr>Сравнительный анализ результатов  по средним оценкам ОГЭ,ГВЭ</vt:lpstr>
      <vt:lpstr>Сравнительный анализ результатов  по средним оценкам ОГЭ</vt:lpstr>
      <vt:lpstr>Сравнительный анализ результатов  по средним оценкам ОГЭ</vt:lpstr>
      <vt:lpstr>По выбору сдавали /Качество знаний</vt:lpstr>
      <vt:lpstr>Результаты ОГЭ по основным предметам и предметам по выбору за 2018,2019,2021, 2022, 2023 г.г.( %)</vt:lpstr>
      <vt:lpstr>Трудоустройство выпускников 9 класса</vt:lpstr>
      <vt:lpstr>Подготовка к государственной итоговой аттестации по образовательным программам основного общего и среднего общего образования  в 2023-2024 учебном году. Проблемы и пути их решения.</vt:lpstr>
      <vt:lpstr>Мероприятия по подготовке к ГИА-2024: </vt:lpstr>
      <vt:lpstr>Формы и периоды ГИА-9</vt:lpstr>
      <vt:lpstr>Выбор предметов по ОГЭ -2024</vt:lpstr>
      <vt:lpstr>Работа с обучающимися </vt:lpstr>
      <vt:lpstr>информационная готовность выпускников;   предметная готовность (качество подготовки по предметам, умения работать с КИМами, демоверсиями, проведение пробных ОГЭ по предметам);   психологическая готовность (внутренняя настроенность на экзамены,  для успешных действий в ситуации сдачи экзамена). </vt:lpstr>
      <vt:lpstr>График консультаций по подготовке к ГИА - 2024 в 9 классах </vt:lpstr>
      <vt:lpstr>Мониторинг пробных ОГЭ: Математика: </vt:lpstr>
      <vt:lpstr>Мониторинг пробных ОГЭ: Русский язык:  </vt:lpstr>
      <vt:lpstr>Презентация PowerPoint</vt:lpstr>
      <vt:lpstr>Работа с обучающимися </vt:lpstr>
      <vt:lpstr>Пробный в 11 классе  Математика: </vt:lpstr>
      <vt:lpstr>Информационно – разъяснительная работа</vt:lpstr>
      <vt:lpstr>Презентация PowerPoint</vt:lpstr>
      <vt:lpstr>Формы и периоды ГИА-9</vt:lpstr>
      <vt:lpstr>О планируемых мерах по недопущению нарушений среди обучающихся и организаторов ГИА в 2024 году. </vt:lpstr>
      <vt:lpstr>О работе с обучающимися, находящимися в «зоне риска».  Проблемы и пути решения.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79177</cp:lastModifiedBy>
  <cp:revision>642</cp:revision>
  <cp:lastPrinted>2021-10-21T18:56:46Z</cp:lastPrinted>
  <dcterms:created xsi:type="dcterms:W3CDTF">2014-12-14T12:59:50Z</dcterms:created>
  <dcterms:modified xsi:type="dcterms:W3CDTF">2023-11-01T11:38:41Z</dcterms:modified>
</cp:coreProperties>
</file>